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6" r:id="rId4"/>
    <p:sldId id="294" r:id="rId5"/>
    <p:sldId id="293" r:id="rId6"/>
    <p:sldId id="267" r:id="rId7"/>
    <p:sldId id="263" r:id="rId8"/>
    <p:sldId id="286" r:id="rId9"/>
    <p:sldId id="288" r:id="rId10"/>
    <p:sldId id="295" r:id="rId11"/>
    <p:sldId id="271" r:id="rId12"/>
    <p:sldId id="258" r:id="rId13"/>
    <p:sldId id="265" r:id="rId14"/>
    <p:sldId id="290" r:id="rId15"/>
    <p:sldId id="291" r:id="rId16"/>
    <p:sldId id="296" r:id="rId17"/>
    <p:sldId id="287" r:id="rId18"/>
    <p:sldId id="289" r:id="rId19"/>
    <p:sldId id="298" r:id="rId20"/>
    <p:sldId id="259" r:id="rId21"/>
    <p:sldId id="270" r:id="rId22"/>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24" autoAdjust="0"/>
    <p:restoredTop sz="93638" autoAdjust="0"/>
  </p:normalViewPr>
  <p:slideViewPr>
    <p:cSldViewPr snapToGrid="0">
      <p:cViewPr varScale="1">
        <p:scale>
          <a:sx n="68" d="100"/>
          <a:sy n="68" d="100"/>
        </p:scale>
        <p:origin x="10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t-EE"/>
              <a:t>Muutke pealkirja laadi</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n-US" dirty="0"/>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240180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t-EE"/>
              <a:t>Muutke pealkirja laadi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258275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Muutke pealkirja laadi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Muutke teksti laade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800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t-EE"/>
              <a:t>Muutke pealkirja laadi</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251522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Muutke teksti 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0743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t-EE"/>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Muutke teksti 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1735179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3170545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t-EE"/>
              <a:t>Muutke pealkirja laadi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404080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t-EE"/>
              <a:t>Muutke pealkirja laadi</a:t>
            </a:r>
            <a:endParaRPr lang="en-US" dirty="0"/>
          </a:p>
        </p:txBody>
      </p:sp>
      <p:sp>
        <p:nvSpPr>
          <p:cNvPr id="3" name="Content Placeholder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32831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t-EE"/>
              <a:t>Muutke pealkirja laadi</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379820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143119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Muutke pealkirja laadi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302944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t-EE"/>
              <a:t>Muutke pealkirja laadi</a:t>
            </a:r>
            <a:endParaRPr lang="en-US" dirty="0"/>
          </a:p>
        </p:txBody>
      </p:sp>
      <p:sp>
        <p:nvSpPr>
          <p:cNvPr id="3" name="Date Placeholder 2"/>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1889255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408178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t-EE"/>
              <a:t>Muutke pealkirja laadi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418466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t-EE"/>
              <a:t>Muutke pealkirja laadi</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665D7C2D-F394-4C67-9B46-7E26FBAF11DF}" type="datetimeFigureOut">
              <a:rPr lang="et-EE" smtClean="0"/>
              <a:pPr/>
              <a:t>11.06.2017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188D0C9-12B9-44DC-BFEF-E5BE7D078FA8}" type="slidenum">
              <a:rPr lang="et-EE" smtClean="0"/>
              <a:pPr/>
              <a:t>‹#›</a:t>
            </a:fld>
            <a:endParaRPr lang="et-EE"/>
          </a:p>
        </p:txBody>
      </p:sp>
    </p:spTree>
    <p:extLst>
      <p:ext uri="{BB962C8B-B14F-4D97-AF65-F5344CB8AC3E}">
        <p14:creationId xmlns:p14="http://schemas.microsoft.com/office/powerpoint/2010/main" val="50566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t-EE"/>
              <a:t>Muutke pealkirja laadi</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5D7C2D-F394-4C67-9B46-7E26FBAF11DF}" type="datetimeFigureOut">
              <a:rPr lang="et-EE" smtClean="0"/>
              <a:pPr/>
              <a:t>11.06.2017</a:t>
            </a:fld>
            <a:endParaRPr lang="et-E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88D0C9-12B9-44DC-BFEF-E5BE7D078FA8}" type="slidenum">
              <a:rPr lang="et-EE" smtClean="0"/>
              <a:pPr/>
              <a:t>‹#›</a:t>
            </a:fld>
            <a:endParaRPr lang="et-EE"/>
          </a:p>
        </p:txBody>
      </p:sp>
    </p:spTree>
    <p:extLst>
      <p:ext uri="{BB962C8B-B14F-4D97-AF65-F5344CB8AC3E}">
        <p14:creationId xmlns:p14="http://schemas.microsoft.com/office/powerpoint/2010/main" val="2234123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kutsekomisjon@kny.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iigiteataja.ee/akt/90904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ajaleidja.ee/public/Suunaja/Karjaariinfo_vahendamise_mudel_2014.pdf" TargetMode="External"/><Relationship Id="rId2" Type="http://schemas.openxmlformats.org/officeDocument/2006/relationships/hyperlink" Target="http://www.rajaleidja.ee/public/Suunaja/Infoteejuht/RL_sisu_2008_1kuni2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pPr algn="ctr"/>
            <a:r>
              <a:rPr lang="et-EE" sz="4400" b="1" dirty="0">
                <a:solidFill>
                  <a:srgbClr val="7030A0"/>
                </a:solidFill>
              </a:rPr>
              <a:t>Kutseeksam 2017 </a:t>
            </a:r>
          </a:p>
        </p:txBody>
      </p:sp>
      <p:sp>
        <p:nvSpPr>
          <p:cNvPr id="3" name="Alapealkiri 2"/>
          <p:cNvSpPr>
            <a:spLocks noGrp="1"/>
          </p:cNvSpPr>
          <p:nvPr>
            <p:ph type="subTitle" idx="1"/>
          </p:nvPr>
        </p:nvSpPr>
        <p:spPr>
          <a:xfrm>
            <a:off x="2256004" y="5235200"/>
            <a:ext cx="6940247" cy="625670"/>
          </a:xfrm>
        </p:spPr>
        <p:txBody>
          <a:bodyPr/>
          <a:lstStyle/>
          <a:p>
            <a:r>
              <a:rPr lang="et-EE" dirty="0"/>
              <a:t>Ave </a:t>
            </a:r>
            <a:r>
              <a:rPr lang="et-EE" dirty="0" err="1"/>
              <a:t>Szymanel</a:t>
            </a:r>
            <a:r>
              <a:rPr lang="et-EE" dirty="0"/>
              <a:t>, Külli Post, Sirli Kriisa</a:t>
            </a:r>
          </a:p>
        </p:txBody>
      </p:sp>
      <p:pic>
        <p:nvPicPr>
          <p:cNvPr id="1026" name="Picture 2" descr="Karjäärinõustajate Ü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067" y="1023137"/>
            <a:ext cx="3273939" cy="785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4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590005" y="1208314"/>
            <a:ext cx="8620859" cy="5050972"/>
          </a:xfrm>
        </p:spPr>
        <p:txBody>
          <a:bodyPr>
            <a:noAutofit/>
          </a:bodyPr>
          <a:lstStyle/>
          <a:p>
            <a:pPr marL="0" indent="0">
              <a:spcBef>
                <a:spcPts val="0"/>
              </a:spcBef>
            </a:pPr>
            <a:r>
              <a:rPr lang="et-EE" sz="1600" b="1" dirty="0">
                <a:solidFill>
                  <a:schemeClr val="tx1"/>
                </a:solidFill>
              </a:rPr>
              <a:t> Arengumapp </a:t>
            </a:r>
            <a:r>
              <a:rPr lang="et-EE" sz="1600" b="1" u="sng" dirty="0">
                <a:solidFill>
                  <a:schemeClr val="tx1"/>
                </a:solidFill>
              </a:rPr>
              <a:t>kõik paberkandjal </a:t>
            </a:r>
            <a:r>
              <a:rPr lang="et-EE" sz="1600" b="1" dirty="0">
                <a:solidFill>
                  <a:schemeClr val="tx1"/>
                </a:solidFill>
              </a:rPr>
              <a:t>ja vormid </a:t>
            </a:r>
            <a:r>
              <a:rPr lang="et-EE" sz="1600" b="1" u="sng" dirty="0">
                <a:solidFill>
                  <a:schemeClr val="tx1"/>
                </a:solidFill>
              </a:rPr>
              <a:t>ainult</a:t>
            </a:r>
            <a:r>
              <a:rPr lang="et-EE" sz="1600" b="1" dirty="0">
                <a:solidFill>
                  <a:schemeClr val="tx1"/>
                </a:solidFill>
              </a:rPr>
              <a:t> kodulehe vastavalt leheküljelt </a:t>
            </a:r>
            <a:r>
              <a:rPr lang="et-EE" sz="1600" dirty="0">
                <a:solidFill>
                  <a:schemeClr val="tx1"/>
                </a:solidFill>
              </a:rPr>
              <a:t>(järjekord, lehed ja lisad nummerdada) </a:t>
            </a:r>
            <a:r>
              <a:rPr lang="et-EE" sz="1600" b="1" dirty="0">
                <a:solidFill>
                  <a:schemeClr val="tx1"/>
                </a:solidFill>
              </a:rPr>
              <a:t>saata aadressile: </a:t>
            </a:r>
          </a:p>
          <a:p>
            <a:pPr marL="0" indent="0" algn="ctr">
              <a:spcBef>
                <a:spcPts val="0"/>
              </a:spcBef>
              <a:buNone/>
            </a:pPr>
            <a:endParaRPr lang="et-EE" sz="1600" dirty="0"/>
          </a:p>
          <a:p>
            <a:pPr marL="0" indent="0" algn="ctr">
              <a:spcBef>
                <a:spcPts val="0"/>
              </a:spcBef>
              <a:buNone/>
            </a:pPr>
            <a:r>
              <a:rPr lang="et-EE" sz="1600" dirty="0"/>
              <a:t>KNÜ Kutsekomisjon </a:t>
            </a:r>
          </a:p>
          <a:p>
            <a:pPr marL="0" indent="0" algn="ctr">
              <a:spcBef>
                <a:spcPts val="0"/>
              </a:spcBef>
              <a:buNone/>
            </a:pPr>
            <a:r>
              <a:rPr lang="et-EE" sz="1600" dirty="0"/>
              <a:t>Sepapaja 6, 11415 Tallinn</a:t>
            </a:r>
            <a:endParaRPr lang="et-EE" sz="1600" b="1" dirty="0">
              <a:solidFill>
                <a:schemeClr val="tx1"/>
              </a:solidFill>
            </a:endParaRPr>
          </a:p>
          <a:p>
            <a:pPr marL="0" indent="0" algn="ctr">
              <a:spcBef>
                <a:spcPts val="0"/>
              </a:spcBef>
              <a:buNone/>
            </a:pPr>
            <a:endParaRPr lang="et-EE" sz="1600" b="1" dirty="0">
              <a:solidFill>
                <a:schemeClr val="tx1"/>
              </a:solidFill>
            </a:endParaRPr>
          </a:p>
          <a:p>
            <a:pPr marL="0" indent="0">
              <a:spcBef>
                <a:spcPts val="0"/>
              </a:spcBef>
              <a:buNone/>
            </a:pPr>
            <a:r>
              <a:rPr lang="et-EE" sz="1600" dirty="0">
                <a:solidFill>
                  <a:schemeClr val="tx1"/>
                </a:solidFill>
              </a:rPr>
              <a:t>Võib ka isiklikult kohale viia. </a:t>
            </a:r>
            <a:r>
              <a:rPr lang="et-EE" sz="1600" u="sng" dirty="0">
                <a:solidFill>
                  <a:schemeClr val="tx1"/>
                </a:solidFill>
              </a:rPr>
              <a:t>Mitte panna pabereid eraldi kiledesse! </a:t>
            </a:r>
            <a:r>
              <a:rPr lang="et-EE" sz="1600" dirty="0">
                <a:solidFill>
                  <a:schemeClr val="tx1"/>
                </a:solidFill>
              </a:rPr>
              <a:t>Piisab, kui kõik on koos ühe   kausta vahel. Säilitatakse arhiivis. </a:t>
            </a:r>
          </a:p>
          <a:p>
            <a:pPr marL="0" indent="0">
              <a:spcBef>
                <a:spcPts val="0"/>
              </a:spcBef>
              <a:buNone/>
            </a:pPr>
            <a:endParaRPr lang="et-EE" sz="1600" dirty="0">
              <a:solidFill>
                <a:schemeClr val="tx1"/>
              </a:solidFill>
            </a:endParaRPr>
          </a:p>
          <a:p>
            <a:pPr marL="0" indent="0">
              <a:spcBef>
                <a:spcPts val="0"/>
              </a:spcBef>
            </a:pPr>
            <a:r>
              <a:rPr lang="et-EE" sz="1600" b="1" u="sng" dirty="0">
                <a:solidFill>
                  <a:schemeClr val="tx1"/>
                </a:solidFill>
              </a:rPr>
              <a:t> Lisaks!</a:t>
            </a:r>
            <a:r>
              <a:rPr lang="et-EE" sz="1600" b="1" dirty="0">
                <a:solidFill>
                  <a:schemeClr val="tx1"/>
                </a:solidFill>
              </a:rPr>
              <a:t> </a:t>
            </a:r>
            <a:r>
              <a:rPr lang="et-EE" sz="1600" dirty="0">
                <a:solidFill>
                  <a:schemeClr val="tx1"/>
                </a:solidFill>
              </a:rPr>
              <a:t>Hindamiskomisjonidele eeltöö tegemiseks saata </a:t>
            </a:r>
            <a:r>
              <a:rPr lang="et-EE" sz="1600" b="1" dirty="0" err="1">
                <a:solidFill>
                  <a:schemeClr val="tx1"/>
                </a:solidFill>
              </a:rPr>
              <a:t>digidokudena</a:t>
            </a:r>
            <a:r>
              <a:rPr lang="et-EE" sz="1600" b="1" dirty="0">
                <a:solidFill>
                  <a:schemeClr val="tx1"/>
                </a:solidFill>
              </a:rPr>
              <a:t> </a:t>
            </a:r>
            <a:r>
              <a:rPr lang="et-EE" sz="1600" dirty="0">
                <a:solidFill>
                  <a:schemeClr val="tx1"/>
                </a:solidFill>
              </a:rPr>
              <a:t>aadressile </a:t>
            </a:r>
            <a:r>
              <a:rPr lang="et-EE" sz="1600" dirty="0">
                <a:solidFill>
                  <a:schemeClr val="tx1"/>
                </a:solidFill>
                <a:hlinkClick r:id="rId2"/>
              </a:rPr>
              <a:t>kutsekomisjon@kny.ee</a:t>
            </a:r>
            <a:endParaRPr lang="et-EE" sz="1600" dirty="0">
              <a:solidFill>
                <a:schemeClr val="tx1"/>
              </a:solidFill>
            </a:endParaRPr>
          </a:p>
          <a:p>
            <a:pPr marL="0" indent="0">
              <a:spcBef>
                <a:spcPts val="0"/>
              </a:spcBef>
              <a:buNone/>
            </a:pPr>
            <a:r>
              <a:rPr lang="et-EE" sz="1600" b="1" dirty="0">
                <a:solidFill>
                  <a:schemeClr val="tx1"/>
                </a:solidFill>
              </a:rPr>
              <a:t>	1) avaldus ja CV</a:t>
            </a:r>
            <a:br>
              <a:rPr lang="et-EE" sz="1600" dirty="0">
                <a:solidFill>
                  <a:schemeClr val="tx1"/>
                </a:solidFill>
              </a:rPr>
            </a:br>
            <a:r>
              <a:rPr lang="et-EE" sz="1600" dirty="0">
                <a:solidFill>
                  <a:schemeClr val="tx1"/>
                </a:solidFill>
              </a:rPr>
              <a:t>	2) </a:t>
            </a:r>
            <a:r>
              <a:rPr lang="et-EE" sz="1600" b="1" dirty="0">
                <a:solidFill>
                  <a:schemeClr val="tx1"/>
                </a:solidFill>
              </a:rPr>
              <a:t>eneseanalüüsid</a:t>
            </a:r>
          </a:p>
          <a:p>
            <a:pPr marL="0" indent="0">
              <a:lnSpc>
                <a:spcPct val="200000"/>
              </a:lnSpc>
              <a:spcBef>
                <a:spcPts val="0"/>
              </a:spcBef>
              <a:buNone/>
            </a:pPr>
            <a:r>
              <a:rPr lang="et-EE" sz="1600" b="1" dirty="0">
                <a:solidFill>
                  <a:schemeClr val="tx1"/>
                </a:solidFill>
              </a:rPr>
              <a:t>	</a:t>
            </a:r>
            <a:r>
              <a:rPr lang="et-EE" sz="1600" dirty="0">
                <a:solidFill>
                  <a:schemeClr val="tx1"/>
                </a:solidFill>
              </a:rPr>
              <a:t>Ei pea olema </a:t>
            </a:r>
            <a:r>
              <a:rPr lang="et-EE" sz="1600" dirty="0" err="1">
                <a:solidFill>
                  <a:schemeClr val="tx1"/>
                </a:solidFill>
              </a:rPr>
              <a:t>digiallkirjaga</a:t>
            </a:r>
            <a:r>
              <a:rPr lang="et-EE" sz="1600" dirty="0">
                <a:solidFill>
                  <a:schemeClr val="tx1"/>
                </a:solidFill>
              </a:rPr>
              <a:t>.	</a:t>
            </a:r>
          </a:p>
          <a:p>
            <a:pPr marL="0" indent="0" algn="ctr">
              <a:lnSpc>
                <a:spcPct val="200000"/>
              </a:lnSpc>
              <a:spcBef>
                <a:spcPts val="0"/>
              </a:spcBef>
              <a:buNone/>
            </a:pPr>
            <a:r>
              <a:rPr lang="et-EE" sz="1600" b="1" dirty="0">
                <a:solidFill>
                  <a:schemeClr val="tx1"/>
                </a:solidFill>
              </a:rPr>
              <a:t>NB! Igale poole - mis kutset ja taset taotletakse</a:t>
            </a:r>
            <a:r>
              <a:rPr lang="et-EE" sz="1600" b="1" dirty="0">
                <a:solidFill>
                  <a:schemeClr val="tx1"/>
                </a:solidFill>
                <a:sym typeface="Wingdings" panose="05000000000000000000" pitchFamily="2" charset="2"/>
              </a:rPr>
              <a:t>!</a:t>
            </a:r>
          </a:p>
          <a:p>
            <a:pPr marL="0" indent="0" algn="ctr">
              <a:lnSpc>
                <a:spcPct val="200000"/>
              </a:lnSpc>
              <a:spcBef>
                <a:spcPts val="0"/>
              </a:spcBef>
              <a:buNone/>
            </a:pPr>
            <a:r>
              <a:rPr lang="et-EE" sz="1600" b="1" dirty="0">
                <a:solidFill>
                  <a:schemeClr val="tx1"/>
                </a:solidFill>
                <a:sym typeface="Wingdings" panose="05000000000000000000" pitchFamily="2" charset="2"/>
              </a:rPr>
              <a:t>Arvestada, et dokumendid oleksid </a:t>
            </a:r>
            <a:r>
              <a:rPr lang="et-EE" sz="1600" b="1" u="sng" dirty="0">
                <a:solidFill>
                  <a:schemeClr val="tx1"/>
                </a:solidFill>
                <a:sym typeface="Wingdings" panose="05000000000000000000" pitchFamily="2" charset="2"/>
              </a:rPr>
              <a:t>tähtajaks kohal </a:t>
            </a:r>
            <a:r>
              <a:rPr lang="et-EE" sz="1600" dirty="0">
                <a:solidFill>
                  <a:schemeClr val="tx1"/>
                </a:solidFill>
                <a:sym typeface="Wingdings" panose="05000000000000000000" pitchFamily="2" charset="2"/>
              </a:rPr>
              <a:t>(mitte postikuupäeva järgi).</a:t>
            </a:r>
            <a:br>
              <a:rPr lang="et-EE" sz="1400" dirty="0"/>
            </a:br>
            <a:br>
              <a:rPr lang="et-EE" sz="1400" dirty="0"/>
            </a:br>
            <a:endParaRPr lang="et-EE" sz="1400" dirty="0"/>
          </a:p>
        </p:txBody>
      </p:sp>
    </p:spTree>
    <p:extLst>
      <p:ext uri="{BB962C8B-B14F-4D97-AF65-F5344CB8AC3E}">
        <p14:creationId xmlns:p14="http://schemas.microsoft.com/office/powerpoint/2010/main" val="347837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939114"/>
          </a:xfrm>
        </p:spPr>
        <p:txBody>
          <a:bodyPr/>
          <a:lstStyle/>
          <a:p>
            <a:r>
              <a:rPr lang="et-EE" b="1" dirty="0">
                <a:solidFill>
                  <a:srgbClr val="7030A0"/>
                </a:solidFill>
              </a:rPr>
              <a:t>Eksamiapsud I</a:t>
            </a:r>
          </a:p>
        </p:txBody>
      </p:sp>
      <p:sp>
        <p:nvSpPr>
          <p:cNvPr id="3" name="Sisu kohatäide 2"/>
          <p:cNvSpPr>
            <a:spLocks noGrp="1"/>
          </p:cNvSpPr>
          <p:nvPr>
            <p:ph idx="1"/>
          </p:nvPr>
        </p:nvSpPr>
        <p:spPr>
          <a:xfrm>
            <a:off x="611432" y="1548714"/>
            <a:ext cx="8959288" cy="3880773"/>
          </a:xfrm>
        </p:spPr>
        <p:txBody>
          <a:bodyPr>
            <a:normAutofit fontScale="92500"/>
          </a:bodyPr>
          <a:lstStyle/>
          <a:p>
            <a:r>
              <a:rPr lang="et-EE" sz="2200" b="1" dirty="0"/>
              <a:t>CVd ei vasta nõuetele!?</a:t>
            </a:r>
            <a:r>
              <a:rPr lang="et-EE" sz="2200" dirty="0"/>
              <a:t> </a:t>
            </a:r>
            <a:r>
              <a:rPr lang="et-EE" sz="1500" i="1" dirty="0"/>
              <a:t>See on nii nõustaja kui ka infospetsialisti vajalik </a:t>
            </a:r>
            <a:r>
              <a:rPr lang="et-EE" sz="1500" b="1" i="1" dirty="0"/>
              <a:t>baasoskus</a:t>
            </a:r>
            <a:r>
              <a:rPr lang="et-EE" sz="1500" i="1" dirty="0"/>
              <a:t>! </a:t>
            </a:r>
          </a:p>
          <a:p>
            <a:pPr>
              <a:buFontTx/>
              <a:buChar char="-"/>
            </a:pPr>
            <a:r>
              <a:rPr lang="et-EE" i="1" u="sng" dirty="0"/>
              <a:t>vormistus;</a:t>
            </a:r>
            <a:r>
              <a:rPr lang="et-EE" i="1" dirty="0"/>
              <a:t> </a:t>
            </a:r>
          </a:p>
          <a:p>
            <a:pPr>
              <a:buFontTx/>
              <a:buChar char="-"/>
            </a:pPr>
            <a:r>
              <a:rPr lang="et-EE" i="1" u="sng" dirty="0"/>
              <a:t>töökogemus</a:t>
            </a:r>
            <a:r>
              <a:rPr lang="et-EE" i="1" dirty="0"/>
              <a:t> vales järjekorras; </a:t>
            </a:r>
          </a:p>
          <a:p>
            <a:pPr>
              <a:buFontTx/>
              <a:buChar char="-"/>
            </a:pPr>
            <a:r>
              <a:rPr lang="et-EE" i="1" u="sng" dirty="0"/>
              <a:t>töökogemuse</a:t>
            </a:r>
            <a:r>
              <a:rPr lang="et-EE" i="1" dirty="0"/>
              <a:t> kirjeldamisel on puudu karjäärivaldkonnaga seonduv, nt. töökohustuste hulka kuulus …</a:t>
            </a:r>
          </a:p>
          <a:p>
            <a:pPr>
              <a:buFontTx/>
              <a:buChar char="-"/>
            </a:pPr>
            <a:r>
              <a:rPr lang="et-EE" i="1" u="sng" dirty="0"/>
              <a:t>haridus </a:t>
            </a:r>
            <a:r>
              <a:rPr lang="et-EE" i="1" dirty="0"/>
              <a:t>ebaselgelt kirjeldatud, </a:t>
            </a:r>
            <a:r>
              <a:rPr lang="et-EE" sz="1500" i="1" dirty="0"/>
              <a:t>nt. „rakenduslik kõrgharidus, õpetajakutse“ - tegelikult läbinud psühholoogiaõpetaja täiendkoolituse, kutset ei ole; </a:t>
            </a:r>
          </a:p>
          <a:p>
            <a:pPr>
              <a:buFontTx/>
              <a:buChar char="-"/>
            </a:pPr>
            <a:r>
              <a:rPr lang="et-EE" dirty="0"/>
              <a:t>millal kirjutame, et </a:t>
            </a:r>
            <a:r>
              <a:rPr lang="et-EE" i="1" dirty="0"/>
              <a:t>magistrikraad</a:t>
            </a:r>
            <a:r>
              <a:rPr lang="et-EE" dirty="0"/>
              <a:t> olemas, millal - </a:t>
            </a:r>
            <a:r>
              <a:rPr lang="et-EE" b="1" i="1" dirty="0"/>
              <a:t>võrdsustatud</a:t>
            </a:r>
            <a:r>
              <a:rPr lang="et-EE" i="1" dirty="0"/>
              <a:t> magistrikraadiga; </a:t>
            </a:r>
          </a:p>
          <a:p>
            <a:pPr marL="0" indent="0" algn="ctr">
              <a:buNone/>
            </a:pPr>
            <a:r>
              <a:rPr lang="et-EE" i="1" dirty="0">
                <a:hlinkClick r:id="rId2"/>
              </a:rPr>
              <a:t>https://www.riigiteataja.ee/akt/909041</a:t>
            </a:r>
            <a:r>
              <a:rPr lang="et-EE" i="1" dirty="0"/>
              <a:t>  </a:t>
            </a:r>
          </a:p>
          <a:p>
            <a:pPr marL="0" indent="0" algn="ctr">
              <a:buNone/>
            </a:pPr>
            <a:r>
              <a:rPr lang="et-EE" sz="1400" dirty="0"/>
              <a:t>Eesti Vabariigi kvalifikatsioonide ja enne 20. augustit 1991. a antud endise NSV Liidu kvalifikatsioonide vastavus.</a:t>
            </a:r>
          </a:p>
          <a:p>
            <a:pPr marL="0" indent="0" algn="ctr">
              <a:buNone/>
            </a:pPr>
            <a:r>
              <a:rPr lang="et-EE" sz="1400" i="1" u="sng" dirty="0"/>
              <a:t>Seletuskirjas</a:t>
            </a:r>
            <a:r>
              <a:rPr lang="et-EE" sz="1400" i="1" dirty="0"/>
              <a:t> ka vastavuse tabel.</a:t>
            </a:r>
          </a:p>
          <a:p>
            <a:endParaRPr lang="et-EE" dirty="0"/>
          </a:p>
        </p:txBody>
      </p:sp>
    </p:spTree>
    <p:extLst>
      <p:ext uri="{BB962C8B-B14F-4D97-AF65-F5344CB8AC3E}">
        <p14:creationId xmlns:p14="http://schemas.microsoft.com/office/powerpoint/2010/main" val="291722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741405"/>
          </a:xfrm>
        </p:spPr>
        <p:txBody>
          <a:bodyPr/>
          <a:lstStyle/>
          <a:p>
            <a:r>
              <a:rPr lang="et-EE" b="1" dirty="0">
                <a:solidFill>
                  <a:srgbClr val="7030A0"/>
                </a:solidFill>
              </a:rPr>
              <a:t>Eksamiapsud II</a:t>
            </a:r>
            <a:r>
              <a:rPr lang="et-EE" dirty="0"/>
              <a:t> </a:t>
            </a:r>
          </a:p>
        </p:txBody>
      </p:sp>
      <p:sp>
        <p:nvSpPr>
          <p:cNvPr id="3" name="Sisu kohatäide 2"/>
          <p:cNvSpPr>
            <a:spLocks noGrp="1"/>
          </p:cNvSpPr>
          <p:nvPr>
            <p:ph idx="1"/>
          </p:nvPr>
        </p:nvSpPr>
        <p:spPr>
          <a:xfrm>
            <a:off x="677334" y="1466335"/>
            <a:ext cx="8596668" cy="4575027"/>
          </a:xfrm>
        </p:spPr>
        <p:txBody>
          <a:bodyPr>
            <a:normAutofit lnSpcReduction="10000"/>
          </a:bodyPr>
          <a:lstStyle/>
          <a:p>
            <a:r>
              <a:rPr lang="et-EE" dirty="0"/>
              <a:t>Hea üksikute meetodite tundmine, samas ei oma ülevaadet, milline on nõustamise </a:t>
            </a:r>
            <a:r>
              <a:rPr lang="et-EE" b="1" dirty="0"/>
              <a:t>protsess tervikuna</a:t>
            </a:r>
            <a:r>
              <a:rPr lang="et-EE" dirty="0"/>
              <a:t>.   Meetod annab võtme, aga mis edasi…?</a:t>
            </a:r>
          </a:p>
          <a:p>
            <a:pPr marL="0" indent="0">
              <a:buNone/>
            </a:pPr>
            <a:endParaRPr lang="et-EE" dirty="0"/>
          </a:p>
          <a:p>
            <a:r>
              <a:rPr lang="et-EE" dirty="0"/>
              <a:t>Meetodite tundmine ja põhjendatud kasutamine </a:t>
            </a:r>
            <a:r>
              <a:rPr lang="et-EE" sz="1600" dirty="0"/>
              <a:t>(vestlus, mõttekaart, story-telling, sotsiomeetria, metafoorid, visualiseerimine, probleemilahendus, testid/töölehed/küsimustikud, aktiivne kuulamine/peegeldamine jne);</a:t>
            </a:r>
          </a:p>
          <a:p>
            <a:pPr marL="0" indent="0">
              <a:buNone/>
            </a:pPr>
            <a:endParaRPr lang="et-EE" dirty="0"/>
          </a:p>
          <a:p>
            <a:r>
              <a:rPr lang="et-EE" dirty="0"/>
              <a:t>Protsessi planeerimine;</a:t>
            </a:r>
          </a:p>
          <a:p>
            <a:pPr marL="0" indent="0">
              <a:buNone/>
            </a:pPr>
            <a:endParaRPr lang="et-EE" dirty="0"/>
          </a:p>
          <a:p>
            <a:r>
              <a:rPr lang="et-EE" dirty="0"/>
              <a:t>Nõustamisprotsessi järgimine, sh. tagasiside andmine ka vaheetappides;</a:t>
            </a:r>
          </a:p>
          <a:p>
            <a:pPr marL="0" indent="0">
              <a:buNone/>
            </a:pPr>
            <a:endParaRPr lang="et-EE" dirty="0"/>
          </a:p>
          <a:p>
            <a:r>
              <a:rPr lang="et-EE" dirty="0"/>
              <a:t>Teadmised </a:t>
            </a:r>
            <a:r>
              <a:rPr lang="et-EE" b="1" dirty="0"/>
              <a:t>kaasaegse haridussüsteemi</a:t>
            </a:r>
            <a:r>
              <a:rPr lang="et-EE" dirty="0"/>
              <a:t> kohta: kutse, eriala… Millal antakse </a:t>
            </a:r>
            <a:r>
              <a:rPr lang="et-EE" i="1" dirty="0"/>
              <a:t>kutse</a:t>
            </a:r>
            <a:r>
              <a:rPr lang="et-EE" dirty="0"/>
              <a:t>, uus kutsesüsteem;</a:t>
            </a:r>
          </a:p>
          <a:p>
            <a:endParaRPr lang="et-EE" dirty="0"/>
          </a:p>
        </p:txBody>
      </p:sp>
    </p:spTree>
    <p:extLst>
      <p:ext uri="{BB962C8B-B14F-4D97-AF65-F5344CB8AC3E}">
        <p14:creationId xmlns:p14="http://schemas.microsoft.com/office/powerpoint/2010/main" val="1645078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840259"/>
          </a:xfrm>
        </p:spPr>
        <p:txBody>
          <a:bodyPr/>
          <a:lstStyle/>
          <a:p>
            <a:r>
              <a:rPr lang="et-EE" b="1" dirty="0">
                <a:solidFill>
                  <a:srgbClr val="7030A0"/>
                </a:solidFill>
              </a:rPr>
              <a:t>Eksamiapsud III</a:t>
            </a:r>
          </a:p>
        </p:txBody>
      </p:sp>
      <p:sp>
        <p:nvSpPr>
          <p:cNvPr id="3" name="Sisu kohatäide 2"/>
          <p:cNvSpPr>
            <a:spLocks noGrp="1"/>
          </p:cNvSpPr>
          <p:nvPr>
            <p:ph idx="1"/>
          </p:nvPr>
        </p:nvSpPr>
        <p:spPr>
          <a:xfrm>
            <a:off x="677334" y="1664043"/>
            <a:ext cx="8596668" cy="4377319"/>
          </a:xfrm>
        </p:spPr>
        <p:txBody>
          <a:bodyPr/>
          <a:lstStyle/>
          <a:p>
            <a:r>
              <a:rPr lang="fi-FI" dirty="0"/>
              <a:t>x ja </a:t>
            </a:r>
            <a:r>
              <a:rPr lang="fi-FI" dirty="0" err="1"/>
              <a:t>y+z</a:t>
            </a:r>
            <a:r>
              <a:rPr lang="fi-FI" dirty="0"/>
              <a:t> </a:t>
            </a:r>
            <a:r>
              <a:rPr lang="fi-FI" dirty="0" err="1"/>
              <a:t>erisuste</a:t>
            </a:r>
            <a:r>
              <a:rPr lang="fi-FI" dirty="0"/>
              <a:t> </a:t>
            </a:r>
            <a:r>
              <a:rPr lang="fi-FI" dirty="0" err="1"/>
              <a:t>mõistmi</a:t>
            </a:r>
            <a:r>
              <a:rPr lang="et-EE" dirty="0"/>
              <a:t>n</a:t>
            </a:r>
            <a:r>
              <a:rPr lang="fi-FI" dirty="0"/>
              <a:t>e ja </a:t>
            </a:r>
            <a:r>
              <a:rPr lang="et-EE" dirty="0"/>
              <a:t>erisuste </a:t>
            </a:r>
            <a:r>
              <a:rPr lang="fi-FI" dirty="0" err="1"/>
              <a:t>väljatoomise</a:t>
            </a:r>
            <a:r>
              <a:rPr lang="et-EE" dirty="0"/>
              <a:t> oskused vähesed;</a:t>
            </a:r>
          </a:p>
          <a:p>
            <a:pPr marL="0" indent="0">
              <a:buNone/>
            </a:pPr>
            <a:endParaRPr lang="et-EE" dirty="0"/>
          </a:p>
          <a:p>
            <a:r>
              <a:rPr lang="et-EE" dirty="0"/>
              <a:t>Eeldamine, nt - klient oskab iseenesest mõistetavalt arvutit kasutada jms;</a:t>
            </a:r>
          </a:p>
          <a:p>
            <a:endParaRPr lang="et-EE" dirty="0"/>
          </a:p>
          <a:p>
            <a:r>
              <a:rPr lang="et-EE" dirty="0"/>
              <a:t>Kliendi </a:t>
            </a:r>
            <a:r>
              <a:rPr lang="et-EE" dirty="0" err="1"/>
              <a:t>infootsioskuste</a:t>
            </a:r>
            <a:r>
              <a:rPr lang="et-EE" dirty="0"/>
              <a:t> väljaselgitamine</a:t>
            </a:r>
          </a:p>
          <a:p>
            <a:pPr marL="0" indent="0">
              <a:buNone/>
            </a:pPr>
            <a:endParaRPr lang="et-EE" dirty="0"/>
          </a:p>
          <a:p>
            <a:r>
              <a:rPr lang="et-EE" dirty="0"/>
              <a:t>Jäik oma meetodiga survestamine;</a:t>
            </a:r>
          </a:p>
          <a:p>
            <a:pPr marL="0" indent="0">
              <a:buNone/>
            </a:pPr>
            <a:endParaRPr lang="et-EE" dirty="0"/>
          </a:p>
          <a:p>
            <a:r>
              <a:rPr lang="et-EE" dirty="0"/>
              <a:t>Ebavajalike meetodite kasutamine, nt. õppimisvõimaluste kaardistamine, aga seda sellel nõustamisel ei vajata…</a:t>
            </a:r>
          </a:p>
          <a:p>
            <a:endParaRPr lang="et-EE" dirty="0"/>
          </a:p>
        </p:txBody>
      </p:sp>
    </p:spTree>
    <p:extLst>
      <p:ext uri="{BB962C8B-B14F-4D97-AF65-F5344CB8AC3E}">
        <p14:creationId xmlns:p14="http://schemas.microsoft.com/office/powerpoint/2010/main" val="387150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3564"/>
          </a:xfrm>
        </p:spPr>
        <p:txBody>
          <a:bodyPr/>
          <a:lstStyle/>
          <a:p>
            <a:r>
              <a:rPr lang="et-EE" dirty="0"/>
              <a:t>Eelmiste kutseeksamite tagasisidest</a:t>
            </a:r>
          </a:p>
        </p:txBody>
      </p:sp>
      <p:sp>
        <p:nvSpPr>
          <p:cNvPr id="3" name="Content Placeholder 2"/>
          <p:cNvSpPr>
            <a:spLocks noGrp="1"/>
          </p:cNvSpPr>
          <p:nvPr>
            <p:ph idx="1"/>
          </p:nvPr>
        </p:nvSpPr>
        <p:spPr>
          <a:xfrm>
            <a:off x="677334" y="1413165"/>
            <a:ext cx="8596668" cy="4628198"/>
          </a:xfrm>
        </p:spPr>
        <p:txBody>
          <a:bodyPr>
            <a:normAutofit/>
          </a:bodyPr>
          <a:lstStyle/>
          <a:p>
            <a:pPr>
              <a:buNone/>
            </a:pPr>
            <a:r>
              <a:rPr lang="et-EE" sz="2000" b="1" dirty="0">
                <a:solidFill>
                  <a:schemeClr val="accent2">
                    <a:lumMod val="50000"/>
                  </a:schemeClr>
                </a:solidFill>
              </a:rPr>
              <a:t>Mis oli protsessis kõige keerulisem osa?</a:t>
            </a:r>
          </a:p>
          <a:p>
            <a:r>
              <a:rPr lang="et-EE" i="1" dirty="0"/>
              <a:t>Kas just keerukam, aga aeganõudvam osa oli arengumapis eneseanalüüs.</a:t>
            </a:r>
          </a:p>
          <a:p>
            <a:r>
              <a:rPr lang="et-EE" i="1" dirty="0"/>
              <a:t>Koolituste ja tõendite kokkupanek. Kui varasemalt kutse taotlemise peale ei mõtle, on koolituste meenutamine ja tõendite otsimine väga aeganõudev töö. </a:t>
            </a:r>
          </a:p>
          <a:p>
            <a:r>
              <a:rPr lang="et-EE" i="1" dirty="0"/>
              <a:t>Eksamil kujutletava kliendiga nõustamise ülesehitus.</a:t>
            </a:r>
          </a:p>
          <a:p>
            <a:pPr fontAlgn="auto"/>
            <a:r>
              <a:rPr lang="et-EE" i="1" dirty="0"/>
              <a:t>Veidi keeruline, kuid see eest huvitav ja vajalik, oli karjääriteooriate sidumine igapäevase nõustamispraktikaga. Minu jaoks kujunes keerulisemaks vähene kogemus just täiskasvanute nõustamisel. </a:t>
            </a:r>
            <a:endParaRPr lang="et-EE" i="1" dirty="0">
              <a:solidFill>
                <a:schemeClr val="tx1"/>
              </a:solidFill>
            </a:endParaRPr>
          </a:p>
          <a:p>
            <a:pPr lvl="0"/>
            <a:r>
              <a:rPr lang="et-EE" i="1" dirty="0">
                <a:solidFill>
                  <a:schemeClr val="tx1"/>
                </a:solidFill>
              </a:rPr>
              <a:t>Kõige keerulisem vast ongi protsessi selgeks tegemine. Samas kui see on selgeks tehtud siis jääb üle vaid selle järgi tegutsemine. </a:t>
            </a:r>
          </a:p>
          <a:p>
            <a:pPr lvl="0" fontAlgn="auto"/>
            <a:endParaRPr lang="et-EE" dirty="0"/>
          </a:p>
          <a:p>
            <a:endParaRPr lang="et-EE" dirty="0"/>
          </a:p>
        </p:txBody>
      </p:sp>
    </p:spTree>
    <p:extLst>
      <p:ext uri="{BB962C8B-B14F-4D97-AF65-F5344CB8AC3E}">
        <p14:creationId xmlns:p14="http://schemas.microsoft.com/office/powerpoint/2010/main" val="316209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3564"/>
          </a:xfrm>
        </p:spPr>
        <p:txBody>
          <a:bodyPr>
            <a:normAutofit fontScale="90000"/>
          </a:bodyPr>
          <a:lstStyle/>
          <a:p>
            <a:r>
              <a:rPr lang="et-EE" sz="2200" b="1" dirty="0">
                <a:solidFill>
                  <a:schemeClr val="accent2">
                    <a:lumMod val="50000"/>
                  </a:schemeClr>
                </a:solidFill>
              </a:rPr>
              <a:t>Kui kaua läks aega arengumapi jaoks vajalike dokumentide vormistamiseks?</a:t>
            </a:r>
            <a:br>
              <a:rPr lang="et-EE" sz="2400" b="1" dirty="0">
                <a:solidFill>
                  <a:schemeClr val="accent2">
                    <a:lumMod val="50000"/>
                  </a:schemeClr>
                </a:solidFill>
              </a:rPr>
            </a:br>
            <a:endParaRPr lang="et-EE" sz="2400" b="1" dirty="0">
              <a:solidFill>
                <a:schemeClr val="accent2">
                  <a:lumMod val="50000"/>
                </a:schemeClr>
              </a:solidFill>
            </a:endParaRPr>
          </a:p>
        </p:txBody>
      </p:sp>
      <p:sp>
        <p:nvSpPr>
          <p:cNvPr id="3" name="Content Placeholder 2"/>
          <p:cNvSpPr>
            <a:spLocks noGrp="1"/>
          </p:cNvSpPr>
          <p:nvPr>
            <p:ph idx="1"/>
          </p:nvPr>
        </p:nvSpPr>
        <p:spPr>
          <a:xfrm>
            <a:off x="677334" y="1436915"/>
            <a:ext cx="8596668" cy="4604448"/>
          </a:xfrm>
        </p:spPr>
        <p:txBody>
          <a:bodyPr>
            <a:normAutofit/>
          </a:bodyPr>
          <a:lstStyle/>
          <a:p>
            <a:r>
              <a:rPr lang="et-EE" i="1" dirty="0"/>
              <a:t>Kuna osa dokumente tuli küsida mujalt ja infot oli vaja kirja panna palju, siis alustasin põhjalike ettevalmistustega umbes </a:t>
            </a:r>
            <a:r>
              <a:rPr lang="et-EE" i="1" u="sng" dirty="0"/>
              <a:t>paar kuud </a:t>
            </a:r>
            <a:r>
              <a:rPr lang="et-EE" i="1" dirty="0"/>
              <a:t>enne kutseeksami dokumentide esitamise tähtaega.</a:t>
            </a:r>
          </a:p>
          <a:p>
            <a:r>
              <a:rPr lang="et-EE" i="1" dirty="0"/>
              <a:t>Kokku kulus kuni </a:t>
            </a:r>
            <a:r>
              <a:rPr lang="et-EE" i="1" u="sng" dirty="0"/>
              <a:t>5 tööpäeva.</a:t>
            </a:r>
          </a:p>
          <a:p>
            <a:pPr fontAlgn="auto"/>
            <a:r>
              <a:rPr lang="et-EE" i="1" dirty="0"/>
              <a:t>Alustasin juunis, juulis puhkasime ja jätkasin taas augustis. SA </a:t>
            </a:r>
            <a:r>
              <a:rPr lang="et-EE" i="1" dirty="0" err="1"/>
              <a:t>Innovega</a:t>
            </a:r>
            <a:r>
              <a:rPr lang="et-EE" i="1" dirty="0"/>
              <a:t> käis pidev kirjavahetus ja uurimine, et mis mahus nende poolt läbi viidud koolitused lähevad arvesse (tundide kaupa)</a:t>
            </a:r>
          </a:p>
          <a:p>
            <a:pPr fontAlgn="auto"/>
            <a:r>
              <a:rPr lang="et-EE" i="1" dirty="0"/>
              <a:t>Ma vormistasin oma mapi väga hoolikalt ehk siis viskasin viimasel hetkel sealt välja kõik selle, mis läks kaugemale kui küsitud aastad. Minu mapi puhul mainiti eksamil ära, et väga lakooniline mapp on. Kas oleksin pidanud rohkem välja tooma oma kogemust?</a:t>
            </a:r>
          </a:p>
          <a:p>
            <a:r>
              <a:rPr lang="et-EE" i="1" dirty="0"/>
              <a:t>Päris ausalt öelda siis algus sai tehtud mais 2016, juunis jätsin asja seisma, et veidi mõtteid koguda ja juuli teisel poolel hakkasin uuesti tasapisi teemaga tegelema, et septembri algusega valmis saada.</a:t>
            </a:r>
          </a:p>
          <a:p>
            <a:endParaRPr lang="et-EE" dirty="0"/>
          </a:p>
        </p:txBody>
      </p:sp>
    </p:spTree>
    <p:extLst>
      <p:ext uri="{BB962C8B-B14F-4D97-AF65-F5344CB8AC3E}">
        <p14:creationId xmlns:p14="http://schemas.microsoft.com/office/powerpoint/2010/main" val="96185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Esmataotlejad ja </a:t>
            </a:r>
            <a:r>
              <a:rPr lang="et-EE" dirty="0" err="1"/>
              <a:t>taastõendajad</a:t>
            </a:r>
            <a:endParaRPr lang="et-EE" dirty="0"/>
          </a:p>
        </p:txBody>
      </p:sp>
      <p:sp>
        <p:nvSpPr>
          <p:cNvPr id="3" name="Sisu kohatäide 2"/>
          <p:cNvSpPr>
            <a:spLocks noGrp="1"/>
          </p:cNvSpPr>
          <p:nvPr>
            <p:ph idx="1"/>
          </p:nvPr>
        </p:nvSpPr>
        <p:spPr/>
        <p:txBody>
          <a:bodyPr/>
          <a:lstStyle/>
          <a:p>
            <a:r>
              <a:rPr lang="et-EE" dirty="0"/>
              <a:t>Arengumappi täies mahus nõutakse kõigilt,</a:t>
            </a:r>
          </a:p>
          <a:p>
            <a:pPr marL="0" indent="0">
              <a:buNone/>
            </a:pPr>
            <a:endParaRPr lang="et-EE" dirty="0"/>
          </a:p>
          <a:p>
            <a:r>
              <a:rPr lang="et-EE" dirty="0"/>
              <a:t>Vestlusele (suulisele eksamile) kutsutakse kõik esmataotlejad ja vajadusel ka </a:t>
            </a:r>
            <a:r>
              <a:rPr lang="et-EE" dirty="0" err="1"/>
              <a:t>taastõendajad</a:t>
            </a:r>
            <a:r>
              <a:rPr lang="et-EE" dirty="0"/>
              <a:t>.</a:t>
            </a:r>
          </a:p>
        </p:txBody>
      </p:sp>
    </p:spTree>
    <p:extLst>
      <p:ext uri="{BB962C8B-B14F-4D97-AF65-F5344CB8AC3E}">
        <p14:creationId xmlns:p14="http://schemas.microsoft.com/office/powerpoint/2010/main" val="1644729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829361"/>
          </a:xfrm>
        </p:spPr>
        <p:txBody>
          <a:bodyPr>
            <a:normAutofit fontScale="90000"/>
          </a:bodyPr>
          <a:lstStyle/>
          <a:p>
            <a:r>
              <a:rPr lang="et-EE" b="1" dirty="0">
                <a:solidFill>
                  <a:srgbClr val="7030A0"/>
                </a:solidFill>
              </a:rPr>
              <a:t>Kutse andmise ajakava  2017.a</a:t>
            </a:r>
            <a:br>
              <a:rPr lang="et-EE" dirty="0"/>
            </a:br>
            <a:endParaRPr lang="et-EE" dirty="0"/>
          </a:p>
        </p:txBody>
      </p:sp>
      <p:sp>
        <p:nvSpPr>
          <p:cNvPr id="3" name="Sisu kohatäide 2"/>
          <p:cNvSpPr>
            <a:spLocks noGrp="1"/>
          </p:cNvSpPr>
          <p:nvPr>
            <p:ph idx="1"/>
          </p:nvPr>
        </p:nvSpPr>
        <p:spPr>
          <a:xfrm>
            <a:off x="419483" y="1790436"/>
            <a:ext cx="10213683" cy="3600170"/>
          </a:xfrm>
        </p:spPr>
        <p:txBody>
          <a:bodyPr>
            <a:normAutofit/>
          </a:bodyPr>
          <a:lstStyle/>
          <a:p>
            <a:r>
              <a:rPr lang="et-EE" b="1" dirty="0">
                <a:solidFill>
                  <a:srgbClr val="7030A0"/>
                </a:solidFill>
              </a:rPr>
              <a:t>INFOSEMINARID </a:t>
            </a:r>
          </a:p>
          <a:p>
            <a:pPr marL="0" indent="0">
              <a:buNone/>
            </a:pPr>
            <a:r>
              <a:rPr lang="et-EE" b="1" dirty="0">
                <a:solidFill>
                  <a:srgbClr val="7030A0"/>
                </a:solidFill>
              </a:rPr>
              <a:t>	18.05</a:t>
            </a:r>
            <a:r>
              <a:rPr lang="et-EE" dirty="0"/>
              <a:t> </a:t>
            </a:r>
            <a:r>
              <a:rPr lang="et-EE" b="1" dirty="0">
                <a:solidFill>
                  <a:srgbClr val="7030A0"/>
                </a:solidFill>
              </a:rPr>
              <a:t>kell 9.00-12.00 </a:t>
            </a:r>
            <a:r>
              <a:rPr lang="et-EE" dirty="0">
                <a:solidFill>
                  <a:schemeClr val="tx1"/>
                </a:solidFill>
              </a:rPr>
              <a:t>Skype Rajaleidja spetsialistidele</a:t>
            </a:r>
          </a:p>
          <a:p>
            <a:pPr marL="0" indent="0">
              <a:buNone/>
            </a:pPr>
            <a:r>
              <a:rPr lang="et-EE" b="1" dirty="0">
                <a:solidFill>
                  <a:srgbClr val="7030A0"/>
                </a:solidFill>
              </a:rPr>
              <a:t> 	8.06 kell 10.00-13.00 </a:t>
            </a:r>
            <a:r>
              <a:rPr lang="et-EE" dirty="0">
                <a:solidFill>
                  <a:schemeClr val="tx1"/>
                </a:solidFill>
              </a:rPr>
              <a:t>kõigile soovijatele Tallinna Ülikoolis A-121</a:t>
            </a:r>
          </a:p>
          <a:p>
            <a:endParaRPr lang="et-EE" b="1" dirty="0">
              <a:solidFill>
                <a:srgbClr val="7030A0"/>
              </a:solidFill>
            </a:endParaRPr>
          </a:p>
          <a:p>
            <a:r>
              <a:rPr lang="et-EE" b="1" dirty="0">
                <a:solidFill>
                  <a:srgbClr val="7030A0"/>
                </a:solidFill>
              </a:rPr>
              <a:t>Dokumentide laekumise tähtaeg 10.10 (kell 23.59)</a:t>
            </a:r>
            <a:r>
              <a:rPr lang="et-EE" dirty="0">
                <a:solidFill>
                  <a:srgbClr val="7030A0"/>
                </a:solidFill>
              </a:rPr>
              <a:t> – nii paberkandjal mapp kui ka </a:t>
            </a:r>
            <a:r>
              <a:rPr lang="et-EE" dirty="0" err="1">
                <a:solidFill>
                  <a:srgbClr val="7030A0"/>
                </a:solidFill>
              </a:rPr>
              <a:t>digidokud</a:t>
            </a:r>
            <a:r>
              <a:rPr lang="et-EE" dirty="0">
                <a:solidFill>
                  <a:srgbClr val="7030A0"/>
                </a:solidFill>
              </a:rPr>
              <a:t>. </a:t>
            </a:r>
            <a:r>
              <a:rPr lang="et-EE" dirty="0"/>
              <a:t>Dokumentide tehnilise kontrolli teostab tehniline sekretär, teatab taotlejatele dokumentide saabumisest ja täiendamise vajadusest.</a:t>
            </a:r>
          </a:p>
          <a:p>
            <a:endParaRPr lang="et-EE" dirty="0"/>
          </a:p>
          <a:p>
            <a:r>
              <a:rPr lang="et-EE" b="1" dirty="0">
                <a:solidFill>
                  <a:srgbClr val="7030A0"/>
                </a:solidFill>
              </a:rPr>
              <a:t> KUTSEEKSAM</a:t>
            </a:r>
            <a:r>
              <a:rPr lang="et-EE" dirty="0">
                <a:solidFill>
                  <a:srgbClr val="7030A0"/>
                </a:solidFill>
              </a:rPr>
              <a:t> </a:t>
            </a:r>
            <a:r>
              <a:rPr lang="et-EE" b="1" dirty="0">
                <a:solidFill>
                  <a:srgbClr val="7030A0"/>
                </a:solidFill>
              </a:rPr>
              <a:t>17.11.2017</a:t>
            </a:r>
            <a:endParaRPr lang="et-EE" dirty="0"/>
          </a:p>
          <a:p>
            <a:endParaRPr lang="et-EE" dirty="0"/>
          </a:p>
        </p:txBody>
      </p:sp>
    </p:spTree>
    <p:extLst>
      <p:ext uri="{BB962C8B-B14F-4D97-AF65-F5344CB8AC3E}">
        <p14:creationId xmlns:p14="http://schemas.microsoft.com/office/powerpoint/2010/main" val="205747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Veel...</a:t>
            </a:r>
          </a:p>
        </p:txBody>
      </p:sp>
      <p:sp>
        <p:nvSpPr>
          <p:cNvPr id="3" name="Sisu kohatäide 2"/>
          <p:cNvSpPr>
            <a:spLocks noGrp="1"/>
          </p:cNvSpPr>
          <p:nvPr>
            <p:ph idx="1"/>
          </p:nvPr>
        </p:nvSpPr>
        <p:spPr>
          <a:xfrm>
            <a:off x="641708" y="1590574"/>
            <a:ext cx="8596668" cy="3880773"/>
          </a:xfrm>
        </p:spPr>
        <p:txBody>
          <a:bodyPr>
            <a:normAutofit/>
          </a:bodyPr>
          <a:lstStyle/>
          <a:p>
            <a:r>
              <a:rPr lang="et-EE" sz="2400" dirty="0"/>
              <a:t>Kutse- ja hindamiskomisjonide liikmed ei anna enne dokumentide esitamise tähtaega taotlusdokumentidele hinnanguid.</a:t>
            </a:r>
          </a:p>
          <a:p>
            <a:pPr marL="0" indent="0">
              <a:buNone/>
            </a:pPr>
            <a:endParaRPr lang="et-EE" sz="2400" dirty="0"/>
          </a:p>
          <a:p>
            <a:r>
              <a:rPr lang="et-EE" sz="2400" dirty="0"/>
              <a:t>Oma vastavuse kutsetasemele otsustab taotleja ise. Taotlemise protsessi käigus otsustab kutsekomisjon, kas vajalikud kompetentsid ja pädevused vastavad soovitud tasemele.</a:t>
            </a:r>
          </a:p>
          <a:p>
            <a:r>
              <a:rPr lang="et-EE" sz="2400" dirty="0" err="1"/>
              <a:t>Kovisioonid</a:t>
            </a:r>
            <a:r>
              <a:rPr lang="et-EE" sz="2400"/>
              <a:t>, töövarjud!</a:t>
            </a:r>
            <a:endParaRPr lang="et-EE" sz="2400" dirty="0"/>
          </a:p>
        </p:txBody>
      </p:sp>
    </p:spTree>
    <p:extLst>
      <p:ext uri="{BB962C8B-B14F-4D97-AF65-F5344CB8AC3E}">
        <p14:creationId xmlns:p14="http://schemas.microsoft.com/office/powerpoint/2010/main" val="2574433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a:xfrm>
            <a:off x="677334" y="609601"/>
            <a:ext cx="8596668" cy="5431762"/>
          </a:xfrm>
        </p:spPr>
        <p:txBody>
          <a:bodyPr>
            <a:normAutofit fontScale="77500" lnSpcReduction="20000"/>
          </a:bodyPr>
          <a:lstStyle/>
          <a:p>
            <a:endParaRPr lang="et-EE" u="sng" dirty="0"/>
          </a:p>
          <a:p>
            <a:pPr marL="0" indent="0">
              <a:buNone/>
            </a:pPr>
            <a:r>
              <a:rPr lang="et-EE" sz="2100" b="1" dirty="0"/>
              <a:t>Kasulikku lugemist </a:t>
            </a:r>
            <a:r>
              <a:rPr lang="et-EE" sz="2100" dirty="0"/>
              <a:t>(vt. ka KNÜ </a:t>
            </a:r>
            <a:r>
              <a:rPr lang="et-EE" sz="2100"/>
              <a:t>kodulehelt otselinke):</a:t>
            </a:r>
            <a:endParaRPr lang="et-EE" sz="2100" dirty="0"/>
          </a:p>
          <a:p>
            <a:pPr marL="0" lvl="0" indent="0">
              <a:buNone/>
            </a:pPr>
            <a:endParaRPr lang="et-EE" dirty="0">
              <a:solidFill>
                <a:schemeClr val="tx1"/>
              </a:solidFill>
            </a:endParaRPr>
          </a:p>
          <a:p>
            <a:pPr lvl="0"/>
            <a:r>
              <a:rPr lang="et-EE" dirty="0"/>
              <a:t>Karjäärinõustamine. Nõustaja käsiraamat. Koostajad: </a:t>
            </a:r>
            <a:r>
              <a:rPr lang="et-EE" dirty="0" err="1"/>
              <a:t>P.Jamnes</a:t>
            </a:r>
            <a:r>
              <a:rPr lang="et-EE" dirty="0"/>
              <a:t>, M. Väli, Tallinn 2009</a:t>
            </a:r>
          </a:p>
          <a:p>
            <a:pPr lvl="0"/>
            <a:r>
              <a:rPr lang="et-EE" dirty="0" err="1"/>
              <a:t>Sotsiodünaamiline</a:t>
            </a:r>
            <a:r>
              <a:rPr lang="et-EE" dirty="0"/>
              <a:t> nõustamine. Abiks praktikule. R. </a:t>
            </a:r>
            <a:r>
              <a:rPr lang="et-EE" dirty="0" err="1"/>
              <a:t>Vance</a:t>
            </a:r>
            <a:r>
              <a:rPr lang="et-EE" dirty="0"/>
              <a:t> </a:t>
            </a:r>
            <a:r>
              <a:rPr lang="et-EE" dirty="0" err="1"/>
              <a:t>Peavy</a:t>
            </a:r>
            <a:r>
              <a:rPr lang="et-EE" dirty="0"/>
              <a:t>, Tallinn 2002</a:t>
            </a:r>
          </a:p>
          <a:p>
            <a:pPr lvl="0"/>
            <a:r>
              <a:rPr lang="et-EE" dirty="0"/>
              <a:t>Aktiivne kaasamine. Karjäärinõustamine: olemine ja tegemine. Norman E. Amundsen, Tallinn 2010</a:t>
            </a:r>
          </a:p>
          <a:p>
            <a:pPr lvl="0"/>
            <a:r>
              <a:rPr lang="et-EE" dirty="0"/>
              <a:t>Karjäärinõustamise eetikakoodeks.</a:t>
            </a:r>
          </a:p>
          <a:p>
            <a:r>
              <a:rPr lang="et-EE" b="1" dirty="0"/>
              <a:t>Karjääriinfo teejuht, </a:t>
            </a:r>
            <a:r>
              <a:rPr lang="et-EE" dirty="0" err="1"/>
              <a:t>Eensalu</a:t>
            </a:r>
            <a:r>
              <a:rPr lang="et-EE" dirty="0"/>
              <a:t>, K., Raudsaar, K., </a:t>
            </a:r>
            <a:r>
              <a:rPr lang="et-EE" dirty="0" err="1"/>
              <a:t>Traumann</a:t>
            </a:r>
            <a:r>
              <a:rPr lang="et-EE" dirty="0"/>
              <a:t>, T., </a:t>
            </a:r>
            <a:r>
              <a:rPr lang="et-EE" dirty="0" err="1"/>
              <a:t>Verpson</a:t>
            </a:r>
            <a:r>
              <a:rPr lang="et-EE" dirty="0"/>
              <a:t>, A-L, 2008 </a:t>
            </a:r>
            <a:r>
              <a:rPr lang="et-EE" dirty="0">
                <a:hlinkClick r:id="rId2"/>
              </a:rPr>
              <a:t>www.rajaleidja.ee/public/Suunaja/Infoteejuht/RL_sisu_2008_1kuni20.pdf</a:t>
            </a:r>
            <a:r>
              <a:rPr lang="et-EE" dirty="0"/>
              <a:t> </a:t>
            </a:r>
          </a:p>
          <a:p>
            <a:r>
              <a:rPr lang="et-EE" b="1" dirty="0"/>
              <a:t>Karjääriinfo vahendamise käsiraamat</a:t>
            </a:r>
            <a:r>
              <a:rPr lang="et-EE" dirty="0"/>
              <a:t>, James P. </a:t>
            </a:r>
            <a:r>
              <a:rPr lang="et-EE" dirty="0" err="1"/>
              <a:t>Sampson</a:t>
            </a:r>
            <a:r>
              <a:rPr lang="et-EE" dirty="0"/>
              <a:t>, 2010 </a:t>
            </a:r>
          </a:p>
          <a:p>
            <a:r>
              <a:rPr lang="et-EE" b="1" dirty="0"/>
              <a:t>Karjääriinfo vahendamise mudel ja selle rakendamise protsess, </a:t>
            </a:r>
            <a:r>
              <a:rPr lang="et-EE" dirty="0" err="1"/>
              <a:t>Szymanel</a:t>
            </a:r>
            <a:r>
              <a:rPr lang="et-EE" dirty="0"/>
              <a:t>, A., </a:t>
            </a:r>
            <a:r>
              <a:rPr lang="et-EE" dirty="0" err="1"/>
              <a:t>Verpson</a:t>
            </a:r>
            <a:r>
              <a:rPr lang="et-EE" dirty="0"/>
              <a:t>, A-L, 2014 </a:t>
            </a:r>
            <a:r>
              <a:rPr lang="et-EE" dirty="0">
                <a:hlinkClick r:id="rId3"/>
              </a:rPr>
              <a:t>www.rajaleidja.ee/public/Suunaja/Karjaariinfo_vahendamise_mudel_2014.pdf</a:t>
            </a:r>
            <a:r>
              <a:rPr lang="et-EE" dirty="0"/>
              <a:t> </a:t>
            </a:r>
          </a:p>
          <a:p>
            <a:pPr marL="0" indent="0">
              <a:buNone/>
            </a:pPr>
            <a:r>
              <a:rPr lang="et-EE" dirty="0"/>
              <a:t> </a:t>
            </a:r>
          </a:p>
          <a:p>
            <a:r>
              <a:rPr lang="et-EE" dirty="0"/>
              <a:t>Inglise keeles:</a:t>
            </a:r>
          </a:p>
          <a:p>
            <a:pPr lvl="0"/>
            <a:r>
              <a:rPr lang="et-EE" dirty="0"/>
              <a:t>1993 Mark L. </a:t>
            </a:r>
            <a:r>
              <a:rPr lang="et-EE" dirty="0" err="1"/>
              <a:t>Savickas</a:t>
            </a:r>
            <a:r>
              <a:rPr lang="et-EE" dirty="0"/>
              <a:t> „</a:t>
            </a:r>
            <a:r>
              <a:rPr lang="et-EE" dirty="0" err="1"/>
              <a:t>Career</a:t>
            </a:r>
            <a:r>
              <a:rPr lang="et-EE" dirty="0"/>
              <a:t> </a:t>
            </a:r>
            <a:r>
              <a:rPr lang="et-EE" dirty="0" err="1"/>
              <a:t>counseling</a:t>
            </a:r>
            <a:r>
              <a:rPr lang="et-EE" dirty="0"/>
              <a:t> in </a:t>
            </a:r>
            <a:r>
              <a:rPr lang="et-EE" dirty="0" err="1"/>
              <a:t>the</a:t>
            </a:r>
            <a:r>
              <a:rPr lang="et-EE" dirty="0"/>
              <a:t> postmodern era“</a:t>
            </a:r>
          </a:p>
          <a:p>
            <a:pPr lvl="0"/>
            <a:r>
              <a:rPr lang="et-EE" dirty="0"/>
              <a:t>1996 </a:t>
            </a:r>
            <a:r>
              <a:rPr lang="et-EE" dirty="0" err="1"/>
              <a:t>Vance</a:t>
            </a:r>
            <a:r>
              <a:rPr lang="et-EE" dirty="0"/>
              <a:t> R. </a:t>
            </a:r>
            <a:r>
              <a:rPr lang="et-EE" dirty="0" err="1"/>
              <a:t>Peavy</a:t>
            </a:r>
            <a:r>
              <a:rPr lang="et-EE" dirty="0"/>
              <a:t> „New look in </a:t>
            </a:r>
            <a:r>
              <a:rPr lang="et-EE" dirty="0" err="1"/>
              <a:t>councelling</a:t>
            </a:r>
            <a:r>
              <a:rPr lang="et-EE" dirty="0"/>
              <a:t>“</a:t>
            </a:r>
          </a:p>
          <a:p>
            <a:pPr lvl="0"/>
            <a:r>
              <a:rPr lang="et-EE" dirty="0"/>
              <a:t>1997 </a:t>
            </a:r>
            <a:r>
              <a:rPr lang="et-EE" dirty="0" err="1"/>
              <a:t>Vance</a:t>
            </a:r>
            <a:r>
              <a:rPr lang="et-EE" dirty="0"/>
              <a:t> R. </a:t>
            </a:r>
            <a:r>
              <a:rPr lang="et-EE" dirty="0" err="1"/>
              <a:t>Peavy</a:t>
            </a:r>
            <a:r>
              <a:rPr lang="et-EE" dirty="0"/>
              <a:t> „</a:t>
            </a:r>
            <a:r>
              <a:rPr lang="et-EE" dirty="0" err="1"/>
              <a:t>Sociodynamic</a:t>
            </a:r>
            <a:r>
              <a:rPr lang="et-EE" dirty="0"/>
              <a:t> </a:t>
            </a:r>
            <a:r>
              <a:rPr lang="et-EE" dirty="0" err="1"/>
              <a:t>councelling</a:t>
            </a:r>
            <a:r>
              <a:rPr lang="et-EE" dirty="0"/>
              <a:t>“ (</a:t>
            </a:r>
            <a:r>
              <a:rPr lang="et-EE" dirty="0" err="1"/>
              <a:t>Sotsiodünaamiline</a:t>
            </a:r>
            <a:r>
              <a:rPr lang="et-EE" dirty="0"/>
              <a:t> nõustamine. 2002)</a:t>
            </a:r>
          </a:p>
          <a:p>
            <a:pPr lvl="0"/>
            <a:r>
              <a:rPr lang="et-EE" dirty="0"/>
              <a:t>2003 Norman E. Amundsen „</a:t>
            </a:r>
            <a:r>
              <a:rPr lang="et-EE" dirty="0" err="1"/>
              <a:t>Active</a:t>
            </a:r>
            <a:r>
              <a:rPr lang="et-EE" dirty="0"/>
              <a:t> </a:t>
            </a:r>
            <a:r>
              <a:rPr lang="et-EE" dirty="0" err="1"/>
              <a:t>Engagement</a:t>
            </a:r>
            <a:r>
              <a:rPr lang="et-EE" dirty="0"/>
              <a:t>: </a:t>
            </a:r>
            <a:r>
              <a:rPr lang="et-EE" dirty="0" err="1"/>
              <a:t>Enhancing</a:t>
            </a:r>
            <a:r>
              <a:rPr lang="et-EE" dirty="0"/>
              <a:t> </a:t>
            </a:r>
            <a:r>
              <a:rPr lang="et-EE" dirty="0" err="1"/>
              <a:t>the</a:t>
            </a:r>
            <a:r>
              <a:rPr lang="et-EE" dirty="0"/>
              <a:t> </a:t>
            </a:r>
            <a:r>
              <a:rPr lang="et-EE" dirty="0" err="1"/>
              <a:t>Career</a:t>
            </a:r>
            <a:r>
              <a:rPr lang="et-EE" dirty="0"/>
              <a:t> </a:t>
            </a:r>
            <a:r>
              <a:rPr lang="et-EE" dirty="0" err="1"/>
              <a:t>Councelling</a:t>
            </a:r>
            <a:r>
              <a:rPr lang="et-EE" dirty="0"/>
              <a:t> Protsess“</a:t>
            </a:r>
          </a:p>
          <a:p>
            <a:pPr lvl="0"/>
            <a:r>
              <a:rPr lang="et-EE" dirty="0"/>
              <a:t>2006 </a:t>
            </a:r>
            <a:r>
              <a:rPr lang="et-EE" dirty="0" err="1"/>
              <a:t>Miller</a:t>
            </a:r>
            <a:r>
              <a:rPr lang="et-EE" dirty="0"/>
              <a:t>, H. </a:t>
            </a:r>
            <a:r>
              <a:rPr lang="et-EE" dirty="0" err="1"/>
              <a:t>Judi</a:t>
            </a:r>
            <a:r>
              <a:rPr lang="et-EE" dirty="0"/>
              <a:t> „</a:t>
            </a:r>
            <a:r>
              <a:rPr lang="et-EE" dirty="0" err="1"/>
              <a:t>Solution-focused</a:t>
            </a:r>
            <a:r>
              <a:rPr lang="et-EE" dirty="0"/>
              <a:t> </a:t>
            </a:r>
            <a:r>
              <a:rPr lang="et-EE" dirty="0" err="1"/>
              <a:t>thinking</a:t>
            </a:r>
            <a:r>
              <a:rPr lang="et-EE" dirty="0"/>
              <a:t> in </a:t>
            </a:r>
            <a:r>
              <a:rPr lang="et-EE" dirty="0" err="1"/>
              <a:t>career</a:t>
            </a:r>
            <a:r>
              <a:rPr lang="et-EE" dirty="0"/>
              <a:t> </a:t>
            </a:r>
            <a:r>
              <a:rPr lang="et-EE" dirty="0" err="1"/>
              <a:t>counselling</a:t>
            </a:r>
            <a:r>
              <a:rPr lang="et-EE" dirty="0"/>
              <a:t>“. </a:t>
            </a:r>
          </a:p>
          <a:p>
            <a:endParaRPr lang="et-EE" dirty="0"/>
          </a:p>
        </p:txBody>
      </p:sp>
    </p:spTree>
    <p:extLst>
      <p:ext uri="{BB962C8B-B14F-4D97-AF65-F5344CB8AC3E}">
        <p14:creationId xmlns:p14="http://schemas.microsoft.com/office/powerpoint/2010/main" val="1171426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930877"/>
          </a:xfrm>
        </p:spPr>
        <p:txBody>
          <a:bodyPr>
            <a:normAutofit/>
          </a:bodyPr>
          <a:lstStyle/>
          <a:p>
            <a:r>
              <a:rPr lang="et-EE" sz="2400" b="1" dirty="0">
                <a:solidFill>
                  <a:schemeClr val="accent2">
                    <a:lumMod val="50000"/>
                  </a:schemeClr>
                </a:solidFill>
              </a:rPr>
              <a:t>Taotlemise tingimused praegu kehtiva korra järgi </a:t>
            </a:r>
          </a:p>
        </p:txBody>
      </p:sp>
      <p:sp>
        <p:nvSpPr>
          <p:cNvPr id="3" name="Sisu kohatäide 2"/>
          <p:cNvSpPr>
            <a:spLocks noGrp="1"/>
          </p:cNvSpPr>
          <p:nvPr>
            <p:ph idx="1"/>
          </p:nvPr>
        </p:nvSpPr>
        <p:spPr>
          <a:xfrm>
            <a:off x="677334" y="1235034"/>
            <a:ext cx="8596668" cy="4806329"/>
          </a:xfrm>
        </p:spPr>
        <p:txBody>
          <a:bodyPr>
            <a:normAutofit/>
          </a:bodyPr>
          <a:lstStyle/>
          <a:p>
            <a:endParaRPr lang="et-EE" dirty="0">
              <a:solidFill>
                <a:srgbClr val="7030A0"/>
              </a:solidFill>
            </a:endParaRPr>
          </a:p>
          <a:p>
            <a:r>
              <a:rPr lang="et-EE" b="1" dirty="0">
                <a:solidFill>
                  <a:srgbClr val="7030A0"/>
                </a:solidFill>
              </a:rPr>
              <a:t>Karjäärinõustaja, tase 6 </a:t>
            </a:r>
            <a:r>
              <a:rPr lang="et-EE" dirty="0"/>
              <a:t>- </a:t>
            </a:r>
            <a:r>
              <a:rPr lang="et-EE" sz="1400" b="1" dirty="0"/>
              <a:t>kõrgharidus</a:t>
            </a:r>
            <a:r>
              <a:rPr lang="et-EE" sz="1400" dirty="0"/>
              <a:t>, soovitavalt kasvatus – ja sotsiaalteaduse erialadelt, karjäärinõustaja baaskoolitus ning kaheaastane (2a) töökogemus karjäärinõustajana.</a:t>
            </a:r>
          </a:p>
          <a:p>
            <a:r>
              <a:rPr lang="et-EE" b="1" dirty="0">
                <a:solidFill>
                  <a:srgbClr val="7030A0"/>
                </a:solidFill>
              </a:rPr>
              <a:t>Karjäärinõustaja, tase 7 </a:t>
            </a:r>
            <a:r>
              <a:rPr lang="et-EE" dirty="0"/>
              <a:t>- </a:t>
            </a:r>
            <a:r>
              <a:rPr lang="et-EE" sz="1400" b="1" dirty="0"/>
              <a:t>magistrikraad või sellega võrdsustatud kõrgharidus</a:t>
            </a:r>
            <a:r>
              <a:rPr lang="et-EE" sz="1400" dirty="0"/>
              <a:t>, soovitavalt kasvatus- ja sotsiaalteaduse erialadelt, on läbitud karjäärinõustaja baaskoolitus ning viieaastane (5a) töökogemus karjäärinõustajana</a:t>
            </a:r>
            <a:r>
              <a:rPr lang="et-EE" dirty="0"/>
              <a:t>.</a:t>
            </a:r>
          </a:p>
          <a:p>
            <a:r>
              <a:rPr lang="et-EE" u="sng" dirty="0">
                <a:solidFill>
                  <a:srgbClr val="7030A0"/>
                </a:solidFill>
              </a:rPr>
              <a:t>Täiendkoolitus </a:t>
            </a:r>
            <a:r>
              <a:rPr lang="et-EE" dirty="0">
                <a:solidFill>
                  <a:srgbClr val="7030A0"/>
                </a:solidFill>
              </a:rPr>
              <a:t> </a:t>
            </a:r>
            <a:r>
              <a:rPr lang="et-EE" dirty="0"/>
              <a:t>– </a:t>
            </a:r>
            <a:r>
              <a:rPr lang="et-EE" sz="1400" dirty="0"/>
              <a:t>esmataotlejal 200 tundi </a:t>
            </a:r>
            <a:r>
              <a:rPr lang="et-EE" sz="1400" i="1" dirty="0"/>
              <a:t>karjäärivaldkonna</a:t>
            </a:r>
            <a:r>
              <a:rPr lang="et-EE" sz="1400" dirty="0"/>
              <a:t> täiendkoolitust, taastõendamisel 160 tundi; Sellest võib ise (karjäärivaldkonna) koolitaja rollis olla 40 tundi. </a:t>
            </a:r>
            <a:r>
              <a:rPr lang="et-EE" sz="1400" dirty="0">
                <a:solidFill>
                  <a:schemeClr val="tx1"/>
                </a:solidFill>
              </a:rPr>
              <a:t>Koolitustundide arvestusse lähevad need tõendused, kus on selgelt öeldud, et tegemist oli </a:t>
            </a:r>
            <a:r>
              <a:rPr lang="et-EE" sz="1400" u="sng" dirty="0">
                <a:solidFill>
                  <a:schemeClr val="tx1"/>
                </a:solidFill>
              </a:rPr>
              <a:t>koolitusega. </a:t>
            </a:r>
            <a:endParaRPr lang="et-EE" sz="1400" dirty="0"/>
          </a:p>
          <a:p>
            <a:r>
              <a:rPr lang="et-EE" sz="1600" dirty="0">
                <a:solidFill>
                  <a:schemeClr val="accent2">
                    <a:lumMod val="75000"/>
                  </a:schemeClr>
                </a:solidFill>
              </a:rPr>
              <a:t>Muudatus – kutsekomisjon arvestab taotleja töökogemusele ja kompetentsidele toetudes ka väiksemat koolitustundide arvu ning tööstaaži, analüüsides seda iga taotleja puhul eraldi.</a:t>
            </a:r>
            <a:endParaRPr lang="et-EE" sz="1600" i="1" dirty="0">
              <a:solidFill>
                <a:schemeClr val="accent2">
                  <a:lumMod val="75000"/>
                </a:schemeClr>
              </a:solidFill>
            </a:endParaRPr>
          </a:p>
        </p:txBody>
      </p:sp>
    </p:spTree>
    <p:extLst>
      <p:ext uri="{BB962C8B-B14F-4D97-AF65-F5344CB8AC3E}">
        <p14:creationId xmlns:p14="http://schemas.microsoft.com/office/powerpoint/2010/main" val="1402182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889686"/>
          </a:xfrm>
        </p:spPr>
        <p:txBody>
          <a:bodyPr/>
          <a:lstStyle/>
          <a:p>
            <a:r>
              <a:rPr lang="et-EE" b="1" dirty="0">
                <a:solidFill>
                  <a:srgbClr val="7030A0"/>
                </a:solidFill>
              </a:rPr>
              <a:t>Juhtumianalüüs</a:t>
            </a:r>
            <a:r>
              <a:rPr lang="et-EE" dirty="0"/>
              <a:t> - karjäärinõustajad</a:t>
            </a:r>
          </a:p>
        </p:txBody>
      </p:sp>
      <p:sp>
        <p:nvSpPr>
          <p:cNvPr id="3" name="Sisu kohatäide 2"/>
          <p:cNvSpPr>
            <a:spLocks noGrp="1"/>
          </p:cNvSpPr>
          <p:nvPr>
            <p:ph idx="1"/>
          </p:nvPr>
        </p:nvSpPr>
        <p:spPr>
          <a:xfrm>
            <a:off x="434530" y="2063460"/>
            <a:ext cx="9082276" cy="4319923"/>
          </a:xfrm>
        </p:spPr>
        <p:txBody>
          <a:bodyPr>
            <a:normAutofit/>
          </a:bodyPr>
          <a:lstStyle/>
          <a:p>
            <a:r>
              <a:rPr lang="et-EE" dirty="0"/>
              <a:t>Hetkeolukorra mõtestamine</a:t>
            </a:r>
          </a:p>
          <a:p>
            <a:r>
              <a:rPr lang="et-EE" dirty="0"/>
              <a:t>Põhiprobleemi sõnastamine</a:t>
            </a:r>
          </a:p>
          <a:p>
            <a:r>
              <a:rPr lang="et-EE" dirty="0"/>
              <a:t>Välistada „ballastinfo“</a:t>
            </a:r>
          </a:p>
          <a:p>
            <a:r>
              <a:rPr lang="et-EE" dirty="0"/>
              <a:t>Panna kirja esimesed sammud, mis aitavad probleemi lahendada</a:t>
            </a:r>
          </a:p>
          <a:p>
            <a:r>
              <a:rPr lang="et-EE" dirty="0"/>
              <a:t>Pikk karjääriplaan – eesmärk ja milliseid samme selle täitmiseks võiks astuda</a:t>
            </a:r>
          </a:p>
          <a:p>
            <a:r>
              <a:rPr lang="et-EE" dirty="0"/>
              <a:t>Viimases etapis keskenduda ainult juhtumi kirjelduse all olevatele küsimustele.</a:t>
            </a:r>
          </a:p>
          <a:p>
            <a:pPr marL="0" indent="0">
              <a:buNone/>
            </a:pPr>
            <a:endParaRPr lang="et-EE" dirty="0"/>
          </a:p>
          <a:p>
            <a:r>
              <a:rPr lang="et-EE" dirty="0"/>
              <a:t>Eksamil ei ole vaja juhtumit kirjeldada, alustada kohe küsimustele vastamisest …</a:t>
            </a:r>
          </a:p>
          <a:p>
            <a:pPr marL="0" indent="0">
              <a:buNone/>
            </a:pPr>
            <a:endParaRPr lang="et-EE" dirty="0"/>
          </a:p>
          <a:p>
            <a:endParaRPr lang="et-EE" dirty="0"/>
          </a:p>
        </p:txBody>
      </p:sp>
    </p:spTree>
    <p:extLst>
      <p:ext uri="{BB962C8B-B14F-4D97-AF65-F5344CB8AC3E}">
        <p14:creationId xmlns:p14="http://schemas.microsoft.com/office/powerpoint/2010/main" val="193112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472988" y="2245186"/>
            <a:ext cx="3666066" cy="1177636"/>
          </a:xfrm>
        </p:spPr>
        <p:txBody>
          <a:bodyPr/>
          <a:lstStyle/>
          <a:p>
            <a:r>
              <a:rPr lang="et-EE" dirty="0"/>
              <a:t>EDU!</a:t>
            </a:r>
          </a:p>
        </p:txBody>
      </p:sp>
      <p:pic>
        <p:nvPicPr>
          <p:cNvPr id="1026" name="Picture 2" descr="https://loovteraapia.files.wordpress.com/2012/03/storyline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917" y="420130"/>
            <a:ext cx="5630048" cy="6005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76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947351"/>
          </a:xfrm>
        </p:spPr>
        <p:txBody>
          <a:bodyPr>
            <a:normAutofit/>
          </a:bodyPr>
          <a:lstStyle/>
          <a:p>
            <a:endParaRPr lang="et-EE" sz="3200" b="1" dirty="0">
              <a:solidFill>
                <a:srgbClr val="7030A0"/>
              </a:solidFill>
            </a:endParaRPr>
          </a:p>
        </p:txBody>
      </p:sp>
      <p:sp>
        <p:nvSpPr>
          <p:cNvPr id="3" name="Sisu kohatäide 2"/>
          <p:cNvSpPr>
            <a:spLocks noGrp="1"/>
          </p:cNvSpPr>
          <p:nvPr>
            <p:ph idx="1"/>
          </p:nvPr>
        </p:nvSpPr>
        <p:spPr>
          <a:xfrm>
            <a:off x="677334" y="1754659"/>
            <a:ext cx="8596668" cy="4484411"/>
          </a:xfrm>
        </p:spPr>
        <p:txBody>
          <a:bodyPr>
            <a:normAutofit/>
          </a:bodyPr>
          <a:lstStyle/>
          <a:p>
            <a:r>
              <a:rPr lang="et-EE" b="1" dirty="0">
                <a:solidFill>
                  <a:srgbClr val="7030A0"/>
                </a:solidFill>
              </a:rPr>
              <a:t>Karjääriinfo spetsialist, tase 5 </a:t>
            </a:r>
            <a:r>
              <a:rPr lang="et-EE" dirty="0"/>
              <a:t>- </a:t>
            </a:r>
            <a:r>
              <a:rPr lang="et-EE" sz="1400" b="1" dirty="0"/>
              <a:t>kõrgharidus või omandamisel kõrgharidus, </a:t>
            </a:r>
            <a:r>
              <a:rPr lang="et-EE" sz="1400" dirty="0"/>
              <a:t>soovitavalt kasvatus- ja sotsiaalteaduse erialadelt ning aastane (1a) töökogemus karjääriinfo spetsialistina.</a:t>
            </a:r>
          </a:p>
          <a:p>
            <a:r>
              <a:rPr lang="et-EE" b="1" dirty="0">
                <a:solidFill>
                  <a:srgbClr val="7030A0"/>
                </a:solidFill>
              </a:rPr>
              <a:t>Karjääriinfo spetsialist, tase 6 </a:t>
            </a:r>
            <a:r>
              <a:rPr lang="et-EE" dirty="0"/>
              <a:t>- </a:t>
            </a:r>
            <a:r>
              <a:rPr lang="et-EE" sz="1400" b="1" dirty="0"/>
              <a:t>kõrgharidus,</a:t>
            </a:r>
            <a:r>
              <a:rPr lang="et-EE" sz="1400" dirty="0"/>
              <a:t> soovitavalt kasvatus- ja sotsiaalteaduse erialadelt, on läbitud karjääriinfo spetsialisti baaskoolitus ning kolmeaastane (3a) töökogemus karjääriinfo spetsialistina.</a:t>
            </a:r>
          </a:p>
          <a:p>
            <a:r>
              <a:rPr lang="et-EE" u="sng" dirty="0">
                <a:solidFill>
                  <a:srgbClr val="7030A0"/>
                </a:solidFill>
              </a:rPr>
              <a:t>Täiendkoolitus  </a:t>
            </a:r>
            <a:r>
              <a:rPr lang="et-EE" dirty="0"/>
              <a:t>- </a:t>
            </a:r>
            <a:r>
              <a:rPr lang="et-EE" sz="1400" dirty="0"/>
              <a:t>5 tase esmataotlejale ja  </a:t>
            </a:r>
            <a:r>
              <a:rPr lang="et-EE" sz="1400" dirty="0" err="1"/>
              <a:t>taastõendamisel</a:t>
            </a:r>
            <a:r>
              <a:rPr lang="et-EE" sz="1400" dirty="0"/>
              <a:t> – 100 tundi;  </a:t>
            </a:r>
          </a:p>
          <a:p>
            <a:pPr marL="0" indent="0">
              <a:buNone/>
            </a:pPr>
            <a:r>
              <a:rPr lang="et-EE" sz="1400" dirty="0"/>
              <a:t>	6 tase   esmataotlejal ja </a:t>
            </a:r>
            <a:r>
              <a:rPr lang="et-EE" sz="1400" dirty="0" err="1"/>
              <a:t>taastõendamisel</a:t>
            </a:r>
            <a:r>
              <a:rPr lang="et-EE" sz="1400" dirty="0"/>
              <a:t> – 150 tundi. Sellest võib ise 	karjäärivaldkonna 	koolitaja rollis olla 40 tundi.</a:t>
            </a:r>
            <a:r>
              <a:rPr lang="et-EE" sz="1400" dirty="0">
                <a:solidFill>
                  <a:schemeClr val="tx1"/>
                </a:solidFill>
              </a:rPr>
              <a:t> Koolitustundide arvestusse 	lähevad need tõendused, kus on selgelt 	öeldud, et tegemist oli </a:t>
            </a:r>
            <a:r>
              <a:rPr lang="et-EE" sz="1400" u="sng" dirty="0">
                <a:solidFill>
                  <a:schemeClr val="tx1"/>
                </a:solidFill>
              </a:rPr>
              <a:t>koolitusega. </a:t>
            </a:r>
            <a:endParaRPr lang="et-EE" sz="1400" dirty="0"/>
          </a:p>
          <a:p>
            <a:r>
              <a:rPr lang="et-EE" sz="1600" dirty="0">
                <a:solidFill>
                  <a:schemeClr val="accent2">
                    <a:lumMod val="75000"/>
                  </a:schemeClr>
                </a:solidFill>
              </a:rPr>
              <a:t>Muudatus – kutsekomisjon arvestab taotleja töökogemusele ja kompetentsidele toetudes ka väiksemat koolitustundide arvu ning tööstaaži, analüüsides seda  iga taotleja puhul eraldi.</a:t>
            </a:r>
            <a:endParaRPr lang="et-EE" sz="1600" i="1" dirty="0">
              <a:solidFill>
                <a:schemeClr val="accent2">
                  <a:lumMod val="75000"/>
                </a:schemeClr>
              </a:solidFill>
            </a:endParaRPr>
          </a:p>
          <a:p>
            <a:endParaRPr lang="et-EE" dirty="0"/>
          </a:p>
        </p:txBody>
      </p:sp>
    </p:spTree>
    <p:extLst>
      <p:ext uri="{BB962C8B-B14F-4D97-AF65-F5344CB8AC3E}">
        <p14:creationId xmlns:p14="http://schemas.microsoft.com/office/powerpoint/2010/main" val="337431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2343"/>
            <a:ext cx="8596668" cy="769257"/>
          </a:xfrm>
        </p:spPr>
        <p:txBody>
          <a:bodyPr/>
          <a:lstStyle/>
          <a:p>
            <a:endParaRPr lang="et-EE"/>
          </a:p>
        </p:txBody>
      </p:sp>
      <p:sp>
        <p:nvSpPr>
          <p:cNvPr id="3" name="Sisu kohatäide 2"/>
          <p:cNvSpPr>
            <a:spLocks noGrp="1"/>
          </p:cNvSpPr>
          <p:nvPr>
            <p:ph idx="1"/>
          </p:nvPr>
        </p:nvSpPr>
        <p:spPr>
          <a:xfrm>
            <a:off x="677334" y="1603829"/>
            <a:ext cx="8516356" cy="4395443"/>
          </a:xfrm>
        </p:spPr>
        <p:txBody>
          <a:bodyPr>
            <a:normAutofit/>
          </a:bodyPr>
          <a:lstStyle/>
          <a:p>
            <a:r>
              <a:rPr lang="et-EE" sz="1600" b="1" dirty="0"/>
              <a:t>Asutusesiseseid koolitusi saab tõendada ka organisatsioon ühise nimekirjana. </a:t>
            </a:r>
            <a:r>
              <a:rPr lang="et-EE" sz="1600" dirty="0"/>
              <a:t>Vaja on sellekohane soov Innovest Kristinale või Töötukassast </a:t>
            </a:r>
            <a:r>
              <a:rPr lang="et-EE" sz="1600" dirty="0" err="1"/>
              <a:t>Lanale</a:t>
            </a:r>
            <a:r>
              <a:rPr lang="et-EE" sz="1600" dirty="0"/>
              <a:t> edastada.</a:t>
            </a:r>
          </a:p>
          <a:p>
            <a:r>
              <a:rPr lang="et-EE" sz="1600" b="1" dirty="0"/>
              <a:t>Infopäevad jm seminarid </a:t>
            </a:r>
            <a:r>
              <a:rPr lang="et-EE" sz="1600" dirty="0"/>
              <a:t>lähevad koolitustena arvesse ainult sellisel kujul, kui on ära märgitud seal </a:t>
            </a:r>
            <a:r>
              <a:rPr lang="et-EE" sz="1600" b="1" i="1" dirty="0"/>
              <a:t>koolituse</a:t>
            </a:r>
            <a:r>
              <a:rPr lang="et-EE" sz="1600" b="1" dirty="0"/>
              <a:t> osa eraldi </a:t>
            </a:r>
            <a:r>
              <a:rPr lang="et-EE" sz="1600" dirty="0"/>
              <a:t>– teema, maht.</a:t>
            </a:r>
          </a:p>
          <a:p>
            <a:pPr marL="0" indent="0">
              <a:buNone/>
            </a:pPr>
            <a:endParaRPr lang="et-EE" sz="1600" dirty="0"/>
          </a:p>
          <a:p>
            <a:r>
              <a:rPr lang="et-EE" sz="1600" dirty="0"/>
              <a:t>Ei pea otsima </a:t>
            </a:r>
            <a:r>
              <a:rPr lang="et-EE" sz="1600" i="1" dirty="0"/>
              <a:t>kõiki</a:t>
            </a:r>
            <a:r>
              <a:rPr lang="et-EE" sz="1600" dirty="0"/>
              <a:t> koolitustunnistusi/tõendeid, kui vajalik arv tunde on juba täis. Sel puhul oleks mõistlik panna </a:t>
            </a:r>
            <a:r>
              <a:rPr lang="et-EE" sz="1600" b="1" dirty="0"/>
              <a:t>ainult need, mis on väga konkreetselt seotud karjäärinõustamise või karjääriinfoga.</a:t>
            </a:r>
          </a:p>
          <a:p>
            <a:pPr marL="0" indent="0">
              <a:buNone/>
            </a:pPr>
            <a:endParaRPr lang="et-EE" sz="1600" b="1" dirty="0"/>
          </a:p>
          <a:p>
            <a:r>
              <a:rPr lang="et-EE" sz="1600" dirty="0"/>
              <a:t>Ei arvestata </a:t>
            </a:r>
            <a:r>
              <a:rPr lang="et-EE" sz="1600" u="sng" dirty="0"/>
              <a:t>puhtalt</a:t>
            </a:r>
            <a:r>
              <a:rPr lang="et-EE" sz="1600" dirty="0"/>
              <a:t> psühholoogia-, </a:t>
            </a:r>
            <a:r>
              <a:rPr lang="et-EE" sz="1600" dirty="0" err="1"/>
              <a:t>psühhoteraapia</a:t>
            </a:r>
            <a:r>
              <a:rPr lang="et-EE" sz="1600" dirty="0"/>
              <a:t>- jms alaseid koolitusi. Meie isiksusepsühholoogia koolitus on väga OK</a:t>
            </a:r>
            <a:r>
              <a:rPr lang="et-EE" sz="1600" dirty="0">
                <a:sym typeface="Wingdings" panose="05000000000000000000" pitchFamily="2" charset="2"/>
              </a:rPr>
              <a:t>, sest sisus olid </a:t>
            </a:r>
            <a:r>
              <a:rPr lang="et-EE" sz="1600" b="1" dirty="0">
                <a:sym typeface="Wingdings" panose="05000000000000000000" pitchFamily="2" charset="2"/>
              </a:rPr>
              <a:t>konkreetsed seosed karjääriteenustega!</a:t>
            </a:r>
            <a:endParaRPr lang="et-EE" sz="1600" b="1" dirty="0"/>
          </a:p>
        </p:txBody>
      </p:sp>
    </p:spTree>
    <p:extLst>
      <p:ext uri="{BB962C8B-B14F-4D97-AF65-F5344CB8AC3E}">
        <p14:creationId xmlns:p14="http://schemas.microsoft.com/office/powerpoint/2010/main" val="239160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endParaRPr lang="et-EE" dirty="0"/>
          </a:p>
          <a:p>
            <a:pPr marL="0" indent="0" algn="ctr">
              <a:buNone/>
            </a:pPr>
            <a:r>
              <a:rPr lang="et-EE" dirty="0"/>
              <a:t>Basic-taseme jaoks peavad olema vajalikud oskused ja </a:t>
            </a:r>
          </a:p>
          <a:p>
            <a:pPr marL="0" indent="0" algn="ctr">
              <a:buNone/>
            </a:pPr>
            <a:r>
              <a:rPr lang="et-EE" dirty="0"/>
              <a:t>kokkupuude </a:t>
            </a:r>
            <a:r>
              <a:rPr lang="et-EE" u="sng" dirty="0"/>
              <a:t>erinevate</a:t>
            </a:r>
            <a:r>
              <a:rPr lang="et-EE" dirty="0"/>
              <a:t> nõustatavatega. </a:t>
            </a:r>
          </a:p>
          <a:p>
            <a:pPr marL="0" indent="0" algn="ctr">
              <a:buNone/>
            </a:pPr>
            <a:endParaRPr lang="et-EE" dirty="0"/>
          </a:p>
          <a:p>
            <a:pPr marL="0" indent="0" algn="ctr">
              <a:buNone/>
            </a:pPr>
            <a:r>
              <a:rPr lang="et-EE" dirty="0"/>
              <a:t>Lühikese töökogemuse jooksul ei ole piisavalt kogemust erinevate klientidega, mis on kutse omistamisel eelduseks.</a:t>
            </a:r>
          </a:p>
        </p:txBody>
      </p:sp>
    </p:spTree>
    <p:extLst>
      <p:ext uri="{BB962C8B-B14F-4D97-AF65-F5344CB8AC3E}">
        <p14:creationId xmlns:p14="http://schemas.microsoft.com/office/powerpoint/2010/main" val="291858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77334" y="609600"/>
            <a:ext cx="8596668" cy="799070"/>
          </a:xfrm>
        </p:spPr>
        <p:txBody>
          <a:bodyPr>
            <a:noAutofit/>
          </a:bodyPr>
          <a:lstStyle/>
          <a:p>
            <a:r>
              <a:rPr lang="et-EE" sz="2800" b="1" dirty="0">
                <a:solidFill>
                  <a:schemeClr val="accent2">
                    <a:lumMod val="50000"/>
                  </a:schemeClr>
                </a:solidFill>
              </a:rPr>
              <a:t>Mida peab taotleja teadma, </a:t>
            </a:r>
            <a:r>
              <a:rPr lang="et-EE" sz="2000" b="1" dirty="0">
                <a:solidFill>
                  <a:schemeClr val="accent2">
                    <a:lumMod val="50000"/>
                  </a:schemeClr>
                </a:solidFill>
              </a:rPr>
              <a:t>kui ei ole baaskoolitust läbitud: </a:t>
            </a:r>
          </a:p>
        </p:txBody>
      </p:sp>
      <p:sp>
        <p:nvSpPr>
          <p:cNvPr id="3" name="Sisu kohatäide 2"/>
          <p:cNvSpPr>
            <a:spLocks noGrp="1"/>
          </p:cNvSpPr>
          <p:nvPr>
            <p:ph idx="1"/>
          </p:nvPr>
        </p:nvSpPr>
        <p:spPr>
          <a:xfrm>
            <a:off x="341106" y="1622548"/>
            <a:ext cx="10515600" cy="5235452"/>
          </a:xfrm>
        </p:spPr>
        <p:txBody>
          <a:bodyPr>
            <a:normAutofit/>
          </a:bodyPr>
          <a:lstStyle/>
          <a:p>
            <a:r>
              <a:rPr lang="et-EE" sz="2100" i="1" dirty="0"/>
              <a:t>1) </a:t>
            </a:r>
            <a:r>
              <a:rPr lang="et-EE" sz="2100" b="1" i="1" u="sng" dirty="0">
                <a:solidFill>
                  <a:schemeClr val="accent2">
                    <a:lumMod val="75000"/>
                  </a:schemeClr>
                </a:solidFill>
              </a:rPr>
              <a:t>kõik karjäärispetsialistid -</a:t>
            </a:r>
            <a:r>
              <a:rPr lang="et-EE" sz="2100" b="1" i="1" dirty="0">
                <a:solidFill>
                  <a:schemeClr val="accent2">
                    <a:lumMod val="75000"/>
                  </a:schemeClr>
                </a:solidFill>
              </a:rPr>
              <a:t> </a:t>
            </a:r>
            <a:r>
              <a:rPr lang="et-EE" sz="2100" i="1" dirty="0"/>
              <a:t>karjääriteenuste põhialused </a:t>
            </a:r>
          </a:p>
          <a:p>
            <a:pPr marL="0" indent="0">
              <a:buNone/>
            </a:pPr>
            <a:r>
              <a:rPr lang="et-EE" sz="2100" i="1" dirty="0"/>
              <a:t>	(karjääriplaneerimine ja seda toetavad teenused; haridus- ja töömaailma 	tendentsid, psühholoogia põhialused).</a:t>
            </a:r>
          </a:p>
          <a:p>
            <a:endParaRPr lang="et-EE" sz="2100" dirty="0"/>
          </a:p>
          <a:p>
            <a:r>
              <a:rPr lang="et-EE" sz="2100" i="1" dirty="0"/>
              <a:t>2) </a:t>
            </a:r>
            <a:r>
              <a:rPr lang="et-EE" sz="2100" i="1" u="sng" dirty="0"/>
              <a:t>lisaks </a:t>
            </a:r>
            <a:r>
              <a:rPr lang="et-EE" sz="2100" b="1" i="1" u="sng" dirty="0">
                <a:solidFill>
                  <a:schemeClr val="accent2">
                    <a:lumMod val="75000"/>
                  </a:schemeClr>
                </a:solidFill>
              </a:rPr>
              <a:t>karjäärinõustajad</a:t>
            </a:r>
            <a:r>
              <a:rPr lang="et-EE" sz="2100" b="1" i="1" dirty="0">
                <a:solidFill>
                  <a:schemeClr val="accent2">
                    <a:lumMod val="75000"/>
                  </a:schemeClr>
                </a:solidFill>
              </a:rPr>
              <a:t>: </a:t>
            </a:r>
            <a:r>
              <a:rPr lang="et-EE" sz="2100" i="1" dirty="0"/>
              <a:t>karjäärinõustamise põhimõtted, individuaalse-</a:t>
            </a:r>
          </a:p>
          <a:p>
            <a:pPr marL="0" indent="0">
              <a:buNone/>
            </a:pPr>
            <a:r>
              <a:rPr lang="et-EE" sz="2100" i="1" dirty="0"/>
              <a:t>	 ja grupinõustamise protsessid, nõustaja eneseareng, nõustamisteooriad.</a:t>
            </a:r>
          </a:p>
          <a:p>
            <a:endParaRPr lang="et-EE" sz="2100" i="1" dirty="0"/>
          </a:p>
          <a:p>
            <a:r>
              <a:rPr lang="et-EE" sz="2100" i="1" dirty="0"/>
              <a:t>3) </a:t>
            </a:r>
            <a:r>
              <a:rPr lang="et-EE" sz="2100" i="1" u="sng" dirty="0"/>
              <a:t>lisaks </a:t>
            </a:r>
            <a:r>
              <a:rPr lang="et-EE" sz="2100" b="1" i="1" u="sng" dirty="0">
                <a:solidFill>
                  <a:schemeClr val="accent2">
                    <a:lumMod val="75000"/>
                  </a:schemeClr>
                </a:solidFill>
              </a:rPr>
              <a:t>karjääriinfo spetsialistid</a:t>
            </a:r>
            <a:r>
              <a:rPr lang="et-EE" sz="2100" i="1" dirty="0"/>
              <a:t>: infovajaduse selgitamine, infootsingu meetodid, allikate haldamine, teavitusmaterjalide koostamise alused, infoürituste korraldamise alused, turundus ja reklaam, uuringute metoodika.</a:t>
            </a:r>
            <a:endParaRPr lang="et-EE" dirty="0"/>
          </a:p>
          <a:p>
            <a:endParaRPr lang="et-EE" dirty="0"/>
          </a:p>
        </p:txBody>
      </p:sp>
    </p:spTree>
    <p:extLst>
      <p:ext uri="{BB962C8B-B14F-4D97-AF65-F5344CB8AC3E}">
        <p14:creationId xmlns:p14="http://schemas.microsoft.com/office/powerpoint/2010/main" val="292401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19669" y="387179"/>
            <a:ext cx="8596668" cy="1580958"/>
          </a:xfrm>
        </p:spPr>
        <p:txBody>
          <a:bodyPr>
            <a:normAutofit fontScale="90000"/>
          </a:bodyPr>
          <a:lstStyle/>
          <a:p>
            <a:br>
              <a:rPr lang="et-EE" sz="2200" b="1" dirty="0">
                <a:solidFill>
                  <a:schemeClr val="accent2">
                    <a:lumMod val="75000"/>
                  </a:schemeClr>
                </a:solidFill>
              </a:rPr>
            </a:br>
            <a:r>
              <a:rPr lang="et-EE" sz="3100" b="1" dirty="0">
                <a:solidFill>
                  <a:schemeClr val="accent2">
                    <a:lumMod val="75000"/>
                  </a:schemeClr>
                </a:solidFill>
              </a:rPr>
              <a:t>Enne taotlema hakkamist </a:t>
            </a:r>
            <a:r>
              <a:rPr lang="et-EE" sz="2000" b="1" dirty="0">
                <a:solidFill>
                  <a:schemeClr val="accent2">
                    <a:lumMod val="75000"/>
                  </a:schemeClr>
                </a:solidFill>
              </a:rPr>
              <a:t>(et analüüsida, millist kutsetaset üldse võiks…)</a:t>
            </a:r>
            <a:r>
              <a:rPr lang="et-EE" sz="2000" b="1" dirty="0">
                <a:solidFill>
                  <a:srgbClr val="002060"/>
                </a:solidFill>
              </a:rPr>
              <a:t>: </a:t>
            </a:r>
            <a:r>
              <a:rPr lang="et-EE" sz="2200" b="1" dirty="0">
                <a:solidFill>
                  <a:schemeClr val="tx1"/>
                </a:solidFill>
              </a:rPr>
              <a:t>kutsestandardid, sh. </a:t>
            </a:r>
            <a:r>
              <a:rPr lang="et-EE" sz="2200" b="1" u="sng" dirty="0">
                <a:solidFill>
                  <a:schemeClr val="tx1"/>
                </a:solidFill>
              </a:rPr>
              <a:t>hindamisjuhendid </a:t>
            </a:r>
            <a:r>
              <a:rPr lang="et-EE" sz="2200" b="1" dirty="0">
                <a:solidFill>
                  <a:schemeClr val="tx1"/>
                </a:solidFill>
              </a:rPr>
              <a:t>hoolega läbi lugeda</a:t>
            </a:r>
            <a:r>
              <a:rPr lang="et-EE" sz="2200" dirty="0">
                <a:solidFill>
                  <a:schemeClr val="tx1"/>
                </a:solidFill>
              </a:rPr>
              <a:t> (neid loetakse pealiskaudselt või ei loeta üldse!).</a:t>
            </a:r>
            <a:br>
              <a:rPr lang="et-EE" dirty="0">
                <a:solidFill>
                  <a:schemeClr val="tx1"/>
                </a:solidFill>
              </a:rPr>
            </a:br>
            <a:endParaRPr lang="et-EE" b="1" dirty="0">
              <a:solidFill>
                <a:schemeClr val="tx1"/>
              </a:solidFill>
            </a:endParaRPr>
          </a:p>
        </p:txBody>
      </p:sp>
      <p:sp>
        <p:nvSpPr>
          <p:cNvPr id="3" name="Sisu kohatäide 2"/>
          <p:cNvSpPr>
            <a:spLocks noGrp="1"/>
          </p:cNvSpPr>
          <p:nvPr>
            <p:ph idx="1"/>
          </p:nvPr>
        </p:nvSpPr>
        <p:spPr>
          <a:xfrm>
            <a:off x="677334" y="2149435"/>
            <a:ext cx="8596668" cy="3891928"/>
          </a:xfrm>
        </p:spPr>
        <p:txBody>
          <a:bodyPr>
            <a:normAutofit/>
          </a:bodyPr>
          <a:lstStyle/>
          <a:p>
            <a:pPr>
              <a:buNone/>
            </a:pPr>
            <a:r>
              <a:rPr lang="et-EE" sz="2000" b="1" dirty="0">
                <a:solidFill>
                  <a:schemeClr val="accent2">
                    <a:lumMod val="75000"/>
                  </a:schemeClr>
                </a:solidFill>
              </a:rPr>
              <a:t>Enne eksamit võiks veel vaadata:</a:t>
            </a:r>
            <a:endParaRPr lang="et-EE" sz="2000" dirty="0">
              <a:solidFill>
                <a:schemeClr val="tx1"/>
              </a:solidFill>
            </a:endParaRPr>
          </a:p>
          <a:p>
            <a:r>
              <a:rPr lang="et-EE" sz="2000" dirty="0">
                <a:solidFill>
                  <a:schemeClr val="tx1"/>
                </a:solidFill>
              </a:rPr>
              <a:t>Karjäärinõustamise ja -info </a:t>
            </a:r>
            <a:r>
              <a:rPr lang="et-EE" sz="2000" b="1" dirty="0">
                <a:solidFill>
                  <a:schemeClr val="tx1"/>
                </a:solidFill>
              </a:rPr>
              <a:t>teooria</a:t>
            </a:r>
            <a:r>
              <a:rPr lang="et-EE" sz="2000" dirty="0">
                <a:solidFill>
                  <a:schemeClr val="tx1"/>
                </a:solidFill>
              </a:rPr>
              <a:t>, väljapaistvamate teoreetikute nimed</a:t>
            </a:r>
          </a:p>
          <a:p>
            <a:r>
              <a:rPr lang="et-EE" sz="2000" b="1" dirty="0">
                <a:solidFill>
                  <a:schemeClr val="tx1"/>
                </a:solidFill>
              </a:rPr>
              <a:t>Paradigmad</a:t>
            </a:r>
            <a:r>
              <a:rPr lang="et-EE" sz="2000" dirty="0">
                <a:solidFill>
                  <a:schemeClr val="tx1"/>
                </a:solidFill>
              </a:rPr>
              <a:t> (konstruktivistlik, humanistlik, matching)</a:t>
            </a:r>
          </a:p>
          <a:p>
            <a:r>
              <a:rPr lang="et-EE" sz="2000" b="1" i="1" dirty="0">
                <a:solidFill>
                  <a:schemeClr val="tx1"/>
                </a:solidFill>
              </a:rPr>
              <a:t>Tööpered</a:t>
            </a:r>
            <a:r>
              <a:rPr lang="et-EE" sz="2000" i="1" dirty="0">
                <a:solidFill>
                  <a:schemeClr val="tx1"/>
                </a:solidFill>
              </a:rPr>
              <a:t> </a:t>
            </a:r>
            <a:r>
              <a:rPr lang="et-EE" sz="2000" dirty="0">
                <a:solidFill>
                  <a:schemeClr val="tx1"/>
                </a:solidFill>
              </a:rPr>
              <a:t> - Fontese kodulehelt esmane teave </a:t>
            </a:r>
            <a:endParaRPr lang="et-EE" sz="2000" b="1" dirty="0">
              <a:solidFill>
                <a:schemeClr val="tx1"/>
              </a:solidFill>
            </a:endParaRPr>
          </a:p>
          <a:p>
            <a:r>
              <a:rPr lang="et-EE" sz="2000" b="1" dirty="0">
                <a:solidFill>
                  <a:schemeClr val="tx1"/>
                </a:solidFill>
              </a:rPr>
              <a:t>Infokanalid</a:t>
            </a:r>
            <a:r>
              <a:rPr lang="et-EE" sz="2000" dirty="0">
                <a:solidFill>
                  <a:schemeClr val="tx1"/>
                </a:solidFill>
              </a:rPr>
              <a:t> – on veel mitmeid peale Rajaleidja …</a:t>
            </a:r>
          </a:p>
          <a:p>
            <a:r>
              <a:rPr lang="et-EE" sz="2000" b="1" dirty="0">
                <a:solidFill>
                  <a:schemeClr val="tx1"/>
                </a:solidFill>
              </a:rPr>
              <a:t>Isikliku võrgustiku tekitamine</a:t>
            </a:r>
            <a:r>
              <a:rPr lang="et-EE" sz="2000" dirty="0">
                <a:solidFill>
                  <a:schemeClr val="tx1"/>
                </a:solidFill>
              </a:rPr>
              <a:t>, st - vajadusel tean, kelle juurde on kiiresti võimalik edasi suunata, (nt psühholoogi) telefoninumber vm kontakt.</a:t>
            </a:r>
          </a:p>
          <a:p>
            <a:endParaRPr lang="et-EE" dirty="0"/>
          </a:p>
        </p:txBody>
      </p:sp>
    </p:spTree>
    <p:extLst>
      <p:ext uri="{BB962C8B-B14F-4D97-AF65-F5344CB8AC3E}">
        <p14:creationId xmlns:p14="http://schemas.microsoft.com/office/powerpoint/2010/main" val="361992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776549"/>
          </a:xfrm>
        </p:spPr>
        <p:txBody>
          <a:bodyPr>
            <a:normAutofit fontScale="90000"/>
          </a:bodyPr>
          <a:lstStyle/>
          <a:p>
            <a:pPr>
              <a:lnSpc>
                <a:spcPct val="150000"/>
              </a:lnSpc>
            </a:pPr>
            <a:r>
              <a:rPr lang="et-EE" sz="2700" b="1" dirty="0">
                <a:solidFill>
                  <a:schemeClr val="accent2">
                    <a:lumMod val="75000"/>
                  </a:schemeClr>
                </a:solidFill>
              </a:rPr>
              <a:t>Erisused kutsetasemete vahel – kutsestandarditest!</a:t>
            </a:r>
            <a:br>
              <a:rPr lang="et-EE" sz="2200" b="1" dirty="0">
                <a:solidFill>
                  <a:schemeClr val="tx1"/>
                </a:solidFill>
              </a:rPr>
            </a:br>
            <a:r>
              <a:rPr lang="et-EE" sz="1800" b="1" dirty="0">
                <a:solidFill>
                  <a:schemeClr val="tx1"/>
                </a:solidFill>
              </a:rPr>
              <a:t>Nt. KN 7. taseme kõige olulisemad erinevused 6. tasemest</a:t>
            </a:r>
            <a:r>
              <a:rPr lang="et-EE" sz="1800" dirty="0">
                <a:solidFill>
                  <a:schemeClr val="tx1"/>
                </a:solidFill>
              </a:rPr>
              <a:t> –</a:t>
            </a:r>
            <a:r>
              <a:rPr lang="et-EE" sz="1800" i="1" dirty="0">
                <a:solidFill>
                  <a:schemeClr val="tx1"/>
                </a:solidFill>
              </a:rPr>
              <a:t> </a:t>
            </a:r>
            <a:r>
              <a:rPr lang="et-EE" sz="1800" b="1" i="1" dirty="0">
                <a:solidFill>
                  <a:srgbClr val="C00000"/>
                </a:solidFill>
              </a:rPr>
              <a:t>juhtiv</a:t>
            </a:r>
            <a:r>
              <a:rPr lang="et-EE" sz="1800" dirty="0">
                <a:solidFill>
                  <a:schemeClr val="tx1"/>
                </a:solidFill>
              </a:rPr>
              <a:t> roll (ka) organisatsioonivälise tähtsusega arendustegevustes, töörühmades jms peab olema </a:t>
            </a:r>
            <a:r>
              <a:rPr lang="et-EE" sz="1800" b="1" dirty="0">
                <a:solidFill>
                  <a:schemeClr val="tx1"/>
                </a:solidFill>
              </a:rPr>
              <a:t>erialase tegevuse kirjelduses välja töödud koos </a:t>
            </a:r>
            <a:r>
              <a:rPr lang="et-EE" sz="1800" b="1" u="sng" dirty="0">
                <a:solidFill>
                  <a:schemeClr val="tx1"/>
                </a:solidFill>
              </a:rPr>
              <a:t>konkreetsete </a:t>
            </a:r>
            <a:r>
              <a:rPr lang="et-EE" sz="1800" b="1" dirty="0">
                <a:solidFill>
                  <a:schemeClr val="tx1"/>
                </a:solidFill>
              </a:rPr>
              <a:t>viidetega! </a:t>
            </a:r>
            <a:br>
              <a:rPr lang="et-EE" sz="2200" dirty="0">
                <a:solidFill>
                  <a:schemeClr val="tx1"/>
                </a:solidFill>
              </a:rPr>
            </a:br>
            <a:br>
              <a:rPr lang="et-EE" dirty="0"/>
            </a:br>
            <a:endParaRPr lang="et-EE" dirty="0"/>
          </a:p>
        </p:txBody>
      </p:sp>
      <p:sp>
        <p:nvSpPr>
          <p:cNvPr id="3" name="Content Placeholder 2"/>
          <p:cNvSpPr>
            <a:spLocks noGrp="1"/>
          </p:cNvSpPr>
          <p:nvPr>
            <p:ph idx="1"/>
          </p:nvPr>
        </p:nvSpPr>
        <p:spPr>
          <a:xfrm>
            <a:off x="873233" y="2490651"/>
            <a:ext cx="8400769" cy="4133405"/>
          </a:xfrm>
        </p:spPr>
        <p:txBody>
          <a:bodyPr>
            <a:normAutofit fontScale="92500" lnSpcReduction="10000"/>
          </a:bodyPr>
          <a:lstStyle/>
          <a:p>
            <a:r>
              <a:rPr lang="et-EE" sz="1500" b="1" i="1" dirty="0">
                <a:solidFill>
                  <a:schemeClr val="tx1"/>
                </a:solidFill>
              </a:rPr>
              <a:t>NT: Teenuse osutamiseks vajalik võrgustikutöö.</a:t>
            </a:r>
          </a:p>
          <a:p>
            <a:r>
              <a:rPr lang="et-EE" sz="1500" dirty="0">
                <a:solidFill>
                  <a:schemeClr val="tx1"/>
                </a:solidFill>
              </a:rPr>
              <a:t>1) Koostöövõrgustiku </a:t>
            </a:r>
            <a:r>
              <a:rPr lang="et-EE" sz="1500" u="sng" dirty="0">
                <a:solidFill>
                  <a:schemeClr val="tx1"/>
                </a:solidFill>
              </a:rPr>
              <a:t>loomine ja arendamine</a:t>
            </a:r>
          </a:p>
          <a:p>
            <a:r>
              <a:rPr lang="et-EE" sz="1500" b="1" dirty="0">
                <a:solidFill>
                  <a:schemeClr val="tx1"/>
                </a:solidFill>
              </a:rPr>
              <a:t>Teenuse arendamine.</a:t>
            </a:r>
          </a:p>
          <a:p>
            <a:r>
              <a:rPr lang="et-EE" sz="1500" dirty="0">
                <a:solidFill>
                  <a:schemeClr val="tx1"/>
                </a:solidFill>
              </a:rPr>
              <a:t>1) Karjääriteenuste </a:t>
            </a:r>
            <a:r>
              <a:rPr lang="et-EE" sz="1500" u="sng" dirty="0">
                <a:solidFill>
                  <a:schemeClr val="tx1"/>
                </a:solidFill>
              </a:rPr>
              <a:t>kaasajastamine arendus- ja/või teadustegevuse </a:t>
            </a:r>
            <a:r>
              <a:rPr lang="et-EE" sz="1500" dirty="0">
                <a:solidFill>
                  <a:schemeClr val="tx1"/>
                </a:solidFill>
              </a:rPr>
              <a:t>kaudu</a:t>
            </a:r>
          </a:p>
          <a:p>
            <a:r>
              <a:rPr lang="et-EE" sz="1500" dirty="0">
                <a:solidFill>
                  <a:schemeClr val="tx1"/>
                </a:solidFill>
              </a:rPr>
              <a:t>2) Metoodiliste materjalide koostamine (NB! mida ise oled koostanud, mitte </a:t>
            </a:r>
            <a:r>
              <a:rPr lang="et-EE" sz="1500" i="1" dirty="0">
                <a:solidFill>
                  <a:schemeClr val="tx1"/>
                </a:solidFill>
              </a:rPr>
              <a:t>osalemine</a:t>
            </a:r>
            <a:r>
              <a:rPr lang="et-EE" sz="1500" dirty="0">
                <a:solidFill>
                  <a:schemeClr val="tx1"/>
                </a:solidFill>
              </a:rPr>
              <a:t> töörühmades)</a:t>
            </a:r>
          </a:p>
          <a:p>
            <a:r>
              <a:rPr lang="et-EE" sz="1500" b="1" i="1" dirty="0">
                <a:solidFill>
                  <a:schemeClr val="tx1"/>
                </a:solidFill>
              </a:rPr>
              <a:t>Avalikkuse teavitamine teenustest</a:t>
            </a:r>
            <a:r>
              <a:rPr lang="et-EE" sz="1500" i="1" dirty="0">
                <a:solidFill>
                  <a:schemeClr val="tx1"/>
                </a:solidFill>
              </a:rPr>
              <a:t>.</a:t>
            </a:r>
          </a:p>
          <a:p>
            <a:r>
              <a:rPr lang="et-EE" sz="1500" dirty="0">
                <a:solidFill>
                  <a:schemeClr val="tx1"/>
                </a:solidFill>
              </a:rPr>
              <a:t>1) Karjääriplaneerimise </a:t>
            </a:r>
            <a:r>
              <a:rPr lang="et-EE" sz="1500" i="1" dirty="0">
                <a:solidFill>
                  <a:schemeClr val="tx1"/>
                </a:solidFill>
              </a:rPr>
              <a:t>propageerimine ja teenuse tutvustamine avalikkusele – artiklid, intervjuud jms</a:t>
            </a:r>
          </a:p>
          <a:p>
            <a:r>
              <a:rPr lang="et-EE" sz="1500" dirty="0">
                <a:solidFill>
                  <a:schemeClr val="tx1"/>
                </a:solidFill>
              </a:rPr>
              <a:t>2) Karjääriteemaliste ürituste ja teiste, info vahendamiseks korraldatud ürituste </a:t>
            </a:r>
            <a:r>
              <a:rPr lang="et-EE" sz="1500" u="sng" dirty="0">
                <a:solidFill>
                  <a:schemeClr val="tx1"/>
                </a:solidFill>
              </a:rPr>
              <a:t>planeerimine ja korraldamine </a:t>
            </a:r>
            <a:r>
              <a:rPr lang="et-EE" sz="1500" dirty="0">
                <a:solidFill>
                  <a:schemeClr val="tx1"/>
                </a:solidFill>
              </a:rPr>
              <a:t>(ise juhtiv planeerija ja korraldaja)</a:t>
            </a:r>
            <a:endParaRPr lang="et-EE" sz="1500" u="sng" dirty="0">
              <a:solidFill>
                <a:schemeClr val="tx1"/>
              </a:solidFill>
            </a:endParaRPr>
          </a:p>
          <a:p>
            <a:r>
              <a:rPr lang="et-EE" sz="1500" b="1" i="1" dirty="0">
                <a:solidFill>
                  <a:schemeClr val="tx1"/>
                </a:solidFill>
              </a:rPr>
              <a:t>Juhendamine ja koolitamine</a:t>
            </a:r>
          </a:p>
          <a:p>
            <a:r>
              <a:rPr lang="et-EE" sz="1500" dirty="0">
                <a:solidFill>
                  <a:schemeClr val="tx1"/>
                </a:solidFill>
              </a:rPr>
              <a:t>1) </a:t>
            </a:r>
            <a:r>
              <a:rPr lang="et-EE" sz="1500" u="sng" dirty="0">
                <a:solidFill>
                  <a:schemeClr val="tx1"/>
                </a:solidFill>
              </a:rPr>
              <a:t>Juhendamine</a:t>
            </a:r>
          </a:p>
          <a:p>
            <a:r>
              <a:rPr lang="et-EE" sz="1500" dirty="0">
                <a:solidFill>
                  <a:schemeClr val="tx1"/>
                </a:solidFill>
              </a:rPr>
              <a:t>2)</a:t>
            </a:r>
            <a:r>
              <a:rPr lang="et-EE" sz="1500" u="sng" dirty="0">
                <a:solidFill>
                  <a:schemeClr val="tx1"/>
                </a:solidFill>
              </a:rPr>
              <a:t> Koolitamine</a:t>
            </a:r>
          </a:p>
          <a:p>
            <a:endParaRPr lang="et-E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31108" y="296883"/>
            <a:ext cx="10515600" cy="783772"/>
          </a:xfrm>
        </p:spPr>
        <p:txBody>
          <a:bodyPr>
            <a:normAutofit fontScale="90000"/>
          </a:bodyPr>
          <a:lstStyle/>
          <a:p>
            <a:r>
              <a:rPr lang="et-EE" sz="3200" b="1" dirty="0">
                <a:solidFill>
                  <a:srgbClr val="7030A0"/>
                </a:solidFill>
              </a:rPr>
              <a:t>ARENGUMAPP</a:t>
            </a:r>
            <a:br>
              <a:rPr lang="et-EE" sz="2400" b="1" dirty="0">
                <a:solidFill>
                  <a:srgbClr val="7030A0"/>
                </a:solidFill>
              </a:rPr>
            </a:br>
            <a:endParaRPr lang="et-EE" sz="2400" b="1" dirty="0">
              <a:solidFill>
                <a:srgbClr val="7030A0"/>
              </a:solidFill>
            </a:endParaRPr>
          </a:p>
        </p:txBody>
      </p:sp>
      <p:sp>
        <p:nvSpPr>
          <p:cNvPr id="3" name="Sisu kohatäide 2"/>
          <p:cNvSpPr>
            <a:spLocks noGrp="1"/>
          </p:cNvSpPr>
          <p:nvPr>
            <p:ph idx="1"/>
          </p:nvPr>
        </p:nvSpPr>
        <p:spPr>
          <a:xfrm>
            <a:off x="544072" y="849086"/>
            <a:ext cx="9144214" cy="6008913"/>
          </a:xfrm>
        </p:spPr>
        <p:txBody>
          <a:bodyPr>
            <a:normAutofit fontScale="40000" lnSpcReduction="20000"/>
          </a:bodyPr>
          <a:lstStyle/>
          <a:p>
            <a:pPr>
              <a:lnSpc>
                <a:spcPct val="120000"/>
              </a:lnSpc>
              <a:buNone/>
            </a:pPr>
            <a:r>
              <a:rPr lang="et-EE" sz="3500" dirty="0"/>
              <a:t>	1) vormikohane </a:t>
            </a:r>
            <a:r>
              <a:rPr lang="et-EE" sz="3500" b="1" dirty="0"/>
              <a:t>avaldus ja CV  (</a:t>
            </a:r>
            <a:r>
              <a:rPr lang="et-EE" sz="3500" dirty="0"/>
              <a:t>CV-s –</a:t>
            </a:r>
            <a:r>
              <a:rPr lang="et-EE" sz="3500" u="sng" dirty="0"/>
              <a:t> kutse </a:t>
            </a:r>
            <a:r>
              <a:rPr lang="et-EE" sz="3500" b="1" dirty="0"/>
              <a:t>– </a:t>
            </a:r>
            <a:r>
              <a:rPr lang="et-EE" sz="3500" dirty="0"/>
              <a:t>tähendab varasema </a:t>
            </a:r>
            <a:r>
              <a:rPr lang="et-EE" sz="3500" u="sng" dirty="0"/>
              <a:t>kutsetunnistuse</a:t>
            </a:r>
            <a:r>
              <a:rPr lang="et-EE" sz="3500" dirty="0"/>
              <a:t> olemasolu ükskõik, mis valdkonnas)</a:t>
            </a:r>
            <a:br>
              <a:rPr lang="et-EE" sz="3500" dirty="0"/>
            </a:br>
            <a:r>
              <a:rPr lang="et-EE" sz="3500" dirty="0"/>
              <a:t>2) koopia </a:t>
            </a:r>
            <a:r>
              <a:rPr lang="et-EE" sz="3500" b="1" dirty="0"/>
              <a:t>isikut tõendavast dokumendist</a:t>
            </a:r>
            <a:r>
              <a:rPr lang="et-EE" sz="3500" dirty="0"/>
              <a:t> </a:t>
            </a:r>
            <a:br>
              <a:rPr lang="et-EE" sz="3500" dirty="0"/>
            </a:br>
            <a:r>
              <a:rPr lang="et-EE" sz="3500" dirty="0"/>
              <a:t>3) </a:t>
            </a:r>
            <a:r>
              <a:rPr lang="et-EE" sz="3500" b="1" dirty="0"/>
              <a:t>haridust tõendava dokumendi</a:t>
            </a:r>
            <a:r>
              <a:rPr lang="et-EE" sz="3500" dirty="0"/>
              <a:t> koopia(d)</a:t>
            </a:r>
            <a:br>
              <a:rPr lang="et-EE" sz="3500" dirty="0"/>
            </a:br>
            <a:r>
              <a:rPr lang="et-EE" sz="3500" dirty="0"/>
              <a:t>4) </a:t>
            </a:r>
            <a:r>
              <a:rPr lang="et-EE" sz="3500" b="1" dirty="0"/>
              <a:t>varem omistatud kutsekvalifikatsiooni tõendava dokumendi</a:t>
            </a:r>
            <a:r>
              <a:rPr lang="et-EE" sz="3500" dirty="0"/>
              <a:t> koopia</a:t>
            </a:r>
            <a:br>
              <a:rPr lang="et-EE" sz="3500" dirty="0"/>
            </a:br>
            <a:r>
              <a:rPr lang="et-EE" sz="3500" dirty="0"/>
              <a:t>5) viimase viie aasta </a:t>
            </a:r>
            <a:r>
              <a:rPr lang="et-EE" sz="3500" b="1" dirty="0"/>
              <a:t>täiendkoolitust tõendava dokumendi koopia(d)</a:t>
            </a:r>
            <a:r>
              <a:rPr lang="et-EE" sz="3500" dirty="0"/>
              <a:t> </a:t>
            </a:r>
            <a:br>
              <a:rPr lang="et-EE" sz="3500" dirty="0"/>
            </a:br>
            <a:r>
              <a:rPr lang="et-EE" sz="3500" dirty="0"/>
              <a:t>6) </a:t>
            </a:r>
            <a:r>
              <a:rPr lang="et-EE" sz="3500" b="1" dirty="0"/>
              <a:t>eneseanalüüs: </a:t>
            </a:r>
            <a:endParaRPr lang="et-EE" sz="3500" dirty="0"/>
          </a:p>
          <a:p>
            <a:pPr>
              <a:lnSpc>
                <a:spcPct val="120000"/>
              </a:lnSpc>
              <a:buNone/>
            </a:pPr>
            <a:r>
              <a:rPr lang="et-EE" sz="3500" dirty="0"/>
              <a:t>	</a:t>
            </a:r>
            <a:r>
              <a:rPr lang="et-EE" sz="3500" b="1" u="sng" dirty="0"/>
              <a:t>karjäärinõustajad:</a:t>
            </a:r>
            <a:r>
              <a:rPr lang="et-EE" sz="3500" b="1" dirty="0"/>
              <a:t> </a:t>
            </a:r>
          </a:p>
          <a:p>
            <a:pPr>
              <a:lnSpc>
                <a:spcPct val="120000"/>
              </a:lnSpc>
              <a:spcBef>
                <a:spcPts val="0"/>
              </a:spcBef>
              <a:buNone/>
            </a:pPr>
            <a:r>
              <a:rPr lang="et-EE" sz="3500" dirty="0"/>
              <a:t>	1) Tase 6 – karjäärinõustamisalase tegevuse kirjeldus</a:t>
            </a:r>
          </a:p>
          <a:p>
            <a:pPr>
              <a:lnSpc>
                <a:spcPct val="120000"/>
              </a:lnSpc>
              <a:spcBef>
                <a:spcPts val="0"/>
              </a:spcBef>
              <a:buNone/>
            </a:pPr>
            <a:r>
              <a:rPr lang="et-EE" sz="3500" dirty="0"/>
              <a:t>	2) Tase 7 – karjäärinõustamisalase tegevuse kirjeldus </a:t>
            </a:r>
            <a:r>
              <a:rPr lang="et-EE" sz="3500" b="1" dirty="0"/>
              <a:t>ja </a:t>
            </a:r>
            <a:r>
              <a:rPr lang="et-EE" sz="3500" dirty="0"/>
              <a:t>erialase tegevuse kirjeldus</a:t>
            </a:r>
          </a:p>
          <a:p>
            <a:pPr>
              <a:lnSpc>
                <a:spcPct val="120000"/>
              </a:lnSpc>
              <a:buNone/>
            </a:pPr>
            <a:r>
              <a:rPr lang="et-EE" sz="3500" dirty="0"/>
              <a:t>	</a:t>
            </a:r>
            <a:r>
              <a:rPr lang="et-EE" sz="3500" b="1" u="sng" dirty="0"/>
              <a:t>karjääriinfo spetsialistid:</a:t>
            </a:r>
            <a:r>
              <a:rPr lang="et-EE" sz="3500" b="1" dirty="0"/>
              <a:t> </a:t>
            </a:r>
          </a:p>
          <a:p>
            <a:pPr>
              <a:lnSpc>
                <a:spcPct val="120000"/>
              </a:lnSpc>
              <a:spcBef>
                <a:spcPts val="0"/>
              </a:spcBef>
              <a:buNone/>
            </a:pPr>
            <a:r>
              <a:rPr lang="et-EE" sz="3500" dirty="0"/>
              <a:t>	1) Tase 5 - Karjääriinfo vahendamise tegevuskirjeldus </a:t>
            </a:r>
            <a:r>
              <a:rPr lang="et-EE" sz="3500" b="1" dirty="0"/>
              <a:t>ja</a:t>
            </a:r>
            <a:r>
              <a:rPr lang="et-EE" sz="3500" dirty="0"/>
              <a:t> karjääriinfo spetsialisti erialane tegevuskirjeldus</a:t>
            </a:r>
          </a:p>
          <a:p>
            <a:pPr>
              <a:lnSpc>
                <a:spcPct val="120000"/>
              </a:lnSpc>
              <a:spcBef>
                <a:spcPts val="0"/>
              </a:spcBef>
              <a:buNone/>
            </a:pPr>
            <a:r>
              <a:rPr lang="et-EE" sz="3500" dirty="0"/>
              <a:t>	2) Tase 6 - Karjääriinfo vahendamise tegevuskirjeldus </a:t>
            </a:r>
            <a:r>
              <a:rPr lang="et-EE" sz="3500" b="1" dirty="0"/>
              <a:t>ja</a:t>
            </a:r>
            <a:r>
              <a:rPr lang="et-EE" sz="3500" dirty="0"/>
              <a:t> karjääriinfo spetsialisti erialane tegevuskirjeldus</a:t>
            </a:r>
          </a:p>
          <a:p>
            <a:pPr>
              <a:lnSpc>
                <a:spcPct val="120000"/>
              </a:lnSpc>
              <a:buNone/>
            </a:pPr>
            <a:br>
              <a:rPr lang="et-EE" sz="3500" dirty="0"/>
            </a:br>
            <a:r>
              <a:rPr lang="et-EE" sz="3500" dirty="0"/>
              <a:t>	7) </a:t>
            </a:r>
            <a:r>
              <a:rPr lang="et-EE" sz="3500" b="1" dirty="0"/>
              <a:t>tööandja tõend</a:t>
            </a:r>
            <a:r>
              <a:rPr lang="et-EE" sz="3500" dirty="0"/>
              <a:t> töökogemuse kohta </a:t>
            </a:r>
            <a:r>
              <a:rPr lang="et-EE" sz="3500" i="1" dirty="0"/>
              <a:t>(sisaldab tõendust, et taotleja on töötanud karjäärinõustaja või infospetsialistina ...  aastat,  kui ametinimetus on teine, siis peavad olema kirjeldatud karjäärinõustaja või karjääriinfo spetsialisti tööülesanded, vastavalt kutsestandardites kirjeldatule, mida täitis).</a:t>
            </a:r>
          </a:p>
          <a:p>
            <a:pPr>
              <a:lnSpc>
                <a:spcPct val="120000"/>
              </a:lnSpc>
              <a:buNone/>
            </a:pPr>
            <a:br>
              <a:rPr lang="et-EE" sz="3500" dirty="0"/>
            </a:br>
            <a:r>
              <a:rPr lang="et-EE" sz="3500" dirty="0"/>
              <a:t>	8)  </a:t>
            </a:r>
            <a:r>
              <a:rPr lang="et-EE" sz="3500" b="1" dirty="0"/>
              <a:t>maksekorraldus või muu kinnitus</a:t>
            </a:r>
            <a:r>
              <a:rPr lang="et-EE" sz="3500" dirty="0"/>
              <a:t> kutse andmisega seotud kulude tasumise kohta </a:t>
            </a:r>
            <a:r>
              <a:rPr lang="et-EE" sz="3500" b="1" dirty="0"/>
              <a:t>esmakordsel kutse taotlemisel 193 eurot; KNÜ liikmetele 155 eurot (soodustus 20%); </a:t>
            </a:r>
            <a:r>
              <a:rPr lang="et-EE" sz="3500" b="1" dirty="0" err="1"/>
              <a:t>taastõendamisel</a:t>
            </a:r>
            <a:r>
              <a:rPr lang="et-EE" sz="3500" b="1" dirty="0"/>
              <a:t> 168 eurot, KNÜ liikmetele 130 eurot (soodustus 20%). </a:t>
            </a:r>
          </a:p>
          <a:p>
            <a:pPr algn="ctr">
              <a:lnSpc>
                <a:spcPct val="120000"/>
              </a:lnSpc>
              <a:buNone/>
            </a:pPr>
            <a:r>
              <a:rPr lang="et-EE" sz="3500" dirty="0"/>
              <a:t>	NB! Taotlemise ebaõnnestumise korral ei tagastata.</a:t>
            </a:r>
          </a:p>
          <a:p>
            <a:pPr>
              <a:buNone/>
            </a:pPr>
            <a:endParaRPr lang="et-EE" dirty="0"/>
          </a:p>
        </p:txBody>
      </p:sp>
    </p:spTree>
    <p:extLst>
      <p:ext uri="{BB962C8B-B14F-4D97-AF65-F5344CB8AC3E}">
        <p14:creationId xmlns:p14="http://schemas.microsoft.com/office/powerpoint/2010/main" val="2853502115"/>
      </p:ext>
    </p:extLst>
  </p:cSld>
  <p:clrMapOvr>
    <a:masterClrMapping/>
  </p:clrMapOvr>
</p:sld>
</file>

<file path=ppt/theme/theme1.xml><?xml version="1.0" encoding="utf-8"?>
<a:theme xmlns:a="http://schemas.openxmlformats.org/drawingml/2006/main" name="Tahk">
  <a:themeElements>
    <a:clrScheme name="Tahk">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Tahk">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ahk">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615</TotalTime>
  <Words>1094</Words>
  <Application>Microsoft Office PowerPoint</Application>
  <PresentationFormat>Laiekraan</PresentationFormat>
  <Paragraphs>161</Paragraphs>
  <Slides>21</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21</vt:i4>
      </vt:variant>
    </vt:vector>
  </HeadingPairs>
  <TitlesOfParts>
    <vt:vector size="26" baseType="lpstr">
      <vt:lpstr>Arial</vt:lpstr>
      <vt:lpstr>Trebuchet MS</vt:lpstr>
      <vt:lpstr>Wingdings</vt:lpstr>
      <vt:lpstr>Wingdings 3</vt:lpstr>
      <vt:lpstr>Tahk</vt:lpstr>
      <vt:lpstr>Kutseeksam 2017 </vt:lpstr>
      <vt:lpstr>Taotlemise tingimused praegu kehtiva korra järgi </vt:lpstr>
      <vt:lpstr>PowerPointi esitlus</vt:lpstr>
      <vt:lpstr>PowerPointi esitlus</vt:lpstr>
      <vt:lpstr>PowerPointi esitlus</vt:lpstr>
      <vt:lpstr>Mida peab taotleja teadma, kui ei ole baaskoolitust läbitud: </vt:lpstr>
      <vt:lpstr> Enne taotlema hakkamist (et analüüsida, millist kutsetaset üldse võiks…): kutsestandardid, sh. hindamisjuhendid hoolega läbi lugeda (neid loetakse pealiskaudselt või ei loeta üldse!). </vt:lpstr>
      <vt:lpstr>Erisused kutsetasemete vahel – kutsestandarditest! Nt. KN 7. taseme kõige olulisemad erinevused 6. tasemest – juhtiv roll (ka) organisatsioonivälise tähtsusega arendustegevustes, töörühmades jms peab olema erialase tegevuse kirjelduses välja töödud koos konkreetsete viidetega!   </vt:lpstr>
      <vt:lpstr>ARENGUMAPP </vt:lpstr>
      <vt:lpstr>PowerPointi esitlus</vt:lpstr>
      <vt:lpstr>Eksamiapsud I</vt:lpstr>
      <vt:lpstr>Eksamiapsud II </vt:lpstr>
      <vt:lpstr>Eksamiapsud III</vt:lpstr>
      <vt:lpstr>Eelmiste kutseeksamite tagasisidest</vt:lpstr>
      <vt:lpstr>Kui kaua läks aega arengumapi jaoks vajalike dokumentide vormistamiseks? </vt:lpstr>
      <vt:lpstr>Esmataotlejad ja taastõendajad</vt:lpstr>
      <vt:lpstr>Kutse andmise ajakava  2017.a </vt:lpstr>
      <vt:lpstr>Veel...</vt:lpstr>
      <vt:lpstr>PowerPointi esitlus</vt:lpstr>
      <vt:lpstr>Juhtumianalüüs - karjäärinõustajad</vt:lpstr>
      <vt:lpstr>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Kutsetaotlejate infopäev</dc:title>
  <dc:creator>Sirli Kriisa</dc:creator>
  <cp:lastModifiedBy>Tiiu Säbel</cp:lastModifiedBy>
  <cp:revision>67</cp:revision>
  <dcterms:created xsi:type="dcterms:W3CDTF">2015-05-19T10:52:44Z</dcterms:created>
  <dcterms:modified xsi:type="dcterms:W3CDTF">2017-06-11T17:20:44Z</dcterms:modified>
</cp:coreProperties>
</file>